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0D508664-06F1-4E53-8B8A-132A2EBC3F7E}">
  <a:tblStyle styleId="{0D508664-06F1-4E53-8B8A-132A2EBC3F7E}"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20" Type="http://schemas.openxmlformats.org/officeDocument/2006/relationships/slide" Target="slides/slide14.xml"/><Relationship Id="rId41" Type="http://schemas.openxmlformats.org/officeDocument/2006/relationships/slide" Target="slides/slide35.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slide" Target="slides/slide31.xml"/><Relationship Id="rId14" Type="http://schemas.openxmlformats.org/officeDocument/2006/relationships/slide" Target="slides/slide8.xml"/><Relationship Id="rId36" Type="http://schemas.openxmlformats.org/officeDocument/2006/relationships/slide" Target="slides/slide30.xml"/><Relationship Id="rId17" Type="http://schemas.openxmlformats.org/officeDocument/2006/relationships/slide" Target="slides/slide11.xml"/><Relationship Id="rId39" Type="http://schemas.openxmlformats.org/officeDocument/2006/relationships/slide" Target="slides/slide33.xml"/><Relationship Id="rId16" Type="http://schemas.openxmlformats.org/officeDocument/2006/relationships/slide" Target="slides/slide10.xml"/><Relationship Id="rId38" Type="http://schemas.openxmlformats.org/officeDocument/2006/relationships/slide" Target="slides/slide32.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34fee6ed2d6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34fee6ed2d6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34fee6ed2d6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34fee6ed2d6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34fee6ed2d6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34fee6ed2d6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350a115279f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350a115279f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350a115279f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350a115279f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350025b3e9e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350025b3e9e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350a115279f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350a115279f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350a115279f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350a115279f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34fee6ed2d6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34fee6ed2d6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34fee6ed2d6_0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34fee6ed2d6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34fee6ed2d6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34fee6ed2d6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34fee6ed2d6_0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34fee6ed2d6_0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350a115279f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350a115279f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34fee6ed2d6_0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34fee6ed2d6_0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34fee6ed2d6_0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34fee6ed2d6_0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34fee6ed2d6_0_1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34fee6ed2d6_0_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34fee6ed2d6_0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34fee6ed2d6_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34fee6ed2d6_0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34fee6ed2d6_0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35068dca265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35068dca265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34fee6ed2d6_0_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34fee6ed2d6_0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350986f4723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350986f4723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34fee6ed2d6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34fee6ed2d6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3506e79430a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3506e79430a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3506e79430a_1_2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3506e79430a_1_2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3506e79430a_1_2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3506e79430a_1_2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34fee6ed2d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34fee6ed2d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352e5234484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352e5234484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352e523448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352e523448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34fee6ed2d6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34fee6ed2d6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34fee6ed2d6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34fee6ed2d6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34fee6ed2d6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34fee6ed2d6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34fee6ed2d6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34fee6ed2d6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350a115279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350a115279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34fee6ed2d6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34fee6ed2d6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1.png"/><Relationship Id="rId4" Type="http://schemas.openxmlformats.org/officeDocument/2006/relationships/image" Target="../media/image5.png"/><Relationship Id="rId5" Type="http://schemas.openxmlformats.org/officeDocument/2006/relationships/image" Target="../media/image3.png"/><Relationship Id="rId6"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1.png"/><Relationship Id="rId4" Type="http://schemas.openxmlformats.org/officeDocument/2006/relationships/image" Target="../media/image6.png"/><Relationship Id="rId5" Type="http://schemas.openxmlformats.org/officeDocument/2006/relationships/image" Target="../media/image2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1.png"/><Relationship Id="rId4" Type="http://schemas.openxmlformats.org/officeDocument/2006/relationships/image" Target="../media/image8.png"/><Relationship Id="rId5" Type="http://schemas.openxmlformats.org/officeDocument/2006/relationships/image" Target="../media/image4.png"/><Relationship Id="rId6"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1.png"/><Relationship Id="rId4" Type="http://schemas.openxmlformats.org/officeDocument/2006/relationships/image" Target="../media/image10.png"/><Relationship Id="rId5" Type="http://schemas.openxmlformats.org/officeDocument/2006/relationships/image" Target="../media/image2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6.png"/><Relationship Id="rId4" Type="http://schemas.openxmlformats.org/officeDocument/2006/relationships/image" Target="../media/image1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1.png"/><Relationship Id="rId4" Type="http://schemas.openxmlformats.org/officeDocument/2006/relationships/image" Target="../media/image23.png"/><Relationship Id="rId5" Type="http://schemas.openxmlformats.org/officeDocument/2006/relationships/image" Target="../media/image2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7.png"/><Relationship Id="rId4" Type="http://schemas.openxmlformats.org/officeDocument/2006/relationships/image" Target="../media/image1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1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9.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19.png"/><Relationship Id="rId4" Type="http://schemas.openxmlformats.org/officeDocument/2006/relationships/image" Target="../media/image2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1.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1.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Clustering Spatial Transcriptomics Data</a:t>
            </a:r>
            <a:endParaRPr/>
          </a:p>
        </p:txBody>
      </p:sp>
      <p:sp>
        <p:nvSpPr>
          <p:cNvPr id="55" name="Google Shape;55;p13"/>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Keerthi Panguluri, Toby Hess, Jeffrey Liu</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22"/>
          <p:cNvSpPr txBox="1"/>
          <p:nvPr>
            <p:ph idx="1" type="body"/>
          </p:nvPr>
        </p:nvSpPr>
        <p:spPr>
          <a:xfrm>
            <a:off x="311700" y="1152475"/>
            <a:ext cx="4260300" cy="3416400"/>
          </a:xfrm>
          <a:prstGeom prst="rect">
            <a:avLst/>
          </a:prstGeom>
        </p:spPr>
        <p:txBody>
          <a:bodyPr anchorCtr="0" anchor="t" bIns="91425" lIns="91425" spcFirstLastPara="1" rIns="91425" wrap="square" tIns="91425">
            <a:normAutofit/>
          </a:bodyPr>
          <a:lstStyle/>
          <a:p>
            <a:pPr indent="-368300" lvl="0" marL="457200" rtl="0" algn="l">
              <a:spcBef>
                <a:spcPts val="0"/>
              </a:spcBef>
              <a:spcAft>
                <a:spcPts val="0"/>
              </a:spcAft>
              <a:buSzPts val="2200"/>
              <a:buChar char="-"/>
            </a:pPr>
            <a:r>
              <a:rPr lang="en" sz="2200"/>
              <a:t>linear method</a:t>
            </a:r>
            <a:endParaRPr sz="2200"/>
          </a:p>
          <a:p>
            <a:pPr indent="-368300" lvl="0" marL="457200" rtl="0" algn="l">
              <a:spcBef>
                <a:spcPts val="0"/>
              </a:spcBef>
              <a:spcAft>
                <a:spcPts val="0"/>
              </a:spcAft>
              <a:buSzPts val="2200"/>
              <a:buChar char="-"/>
            </a:pPr>
            <a:r>
              <a:rPr lang="en" sz="2200"/>
              <a:t>keep components to account 95% variance</a:t>
            </a:r>
            <a:endParaRPr sz="2200"/>
          </a:p>
          <a:p>
            <a:pPr indent="-368300" lvl="1" marL="914400" rtl="0" algn="l">
              <a:spcBef>
                <a:spcPts val="0"/>
              </a:spcBef>
              <a:spcAft>
                <a:spcPts val="0"/>
              </a:spcAft>
              <a:buSzPts val="2200"/>
              <a:buChar char="-"/>
            </a:pPr>
            <a:r>
              <a:rPr lang="en" sz="2200"/>
              <a:t>2791 components</a:t>
            </a:r>
            <a:endParaRPr sz="2200"/>
          </a:p>
        </p:txBody>
      </p:sp>
      <p:sp>
        <p:nvSpPr>
          <p:cNvPr id="113" name="Google Shape;113;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Basic Methods: PCA</a:t>
            </a:r>
            <a:endParaRPr/>
          </a:p>
        </p:txBody>
      </p:sp>
      <p:pic>
        <p:nvPicPr>
          <p:cNvPr id="114" name="Google Shape;114;p22"/>
          <p:cNvPicPr preferRelativeResize="0"/>
          <p:nvPr/>
        </p:nvPicPr>
        <p:blipFill>
          <a:blip r:embed="rId3">
            <a:alphaModFix/>
          </a:blip>
          <a:stretch>
            <a:fillRect/>
          </a:stretch>
        </p:blipFill>
        <p:spPr>
          <a:xfrm>
            <a:off x="4572000" y="1300963"/>
            <a:ext cx="4260300" cy="3119417"/>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23"/>
          <p:cNvSpPr txBox="1"/>
          <p:nvPr>
            <p:ph idx="1" type="body"/>
          </p:nvPr>
        </p:nvSpPr>
        <p:spPr>
          <a:xfrm>
            <a:off x="0" y="4024400"/>
            <a:ext cx="2166000" cy="5187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rPr lang="en" sz="2200"/>
              <a:t>ARI = 0.</a:t>
            </a:r>
            <a:r>
              <a:rPr lang="en" sz="2200"/>
              <a:t>18</a:t>
            </a:r>
            <a:endParaRPr sz="2200"/>
          </a:p>
        </p:txBody>
      </p:sp>
      <p:sp>
        <p:nvSpPr>
          <p:cNvPr id="120" name="Google Shape;120;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Basic Methods: PCA</a:t>
            </a:r>
            <a:endParaRPr/>
          </a:p>
        </p:txBody>
      </p:sp>
      <p:pic>
        <p:nvPicPr>
          <p:cNvPr id="121" name="Google Shape;121;p23"/>
          <p:cNvPicPr preferRelativeResize="0"/>
          <p:nvPr/>
        </p:nvPicPr>
        <p:blipFill>
          <a:blip r:embed="rId3">
            <a:alphaModFix/>
          </a:blip>
          <a:stretch>
            <a:fillRect/>
          </a:stretch>
        </p:blipFill>
        <p:spPr>
          <a:xfrm>
            <a:off x="6846625" y="1721263"/>
            <a:ext cx="2305500" cy="1978064"/>
          </a:xfrm>
          <a:prstGeom prst="rect">
            <a:avLst/>
          </a:prstGeom>
          <a:noFill/>
          <a:ln>
            <a:noFill/>
          </a:ln>
        </p:spPr>
      </p:pic>
      <p:sp>
        <p:nvSpPr>
          <p:cNvPr id="122" name="Google Shape;122;p23"/>
          <p:cNvSpPr txBox="1"/>
          <p:nvPr>
            <p:ph idx="1" type="body"/>
          </p:nvPr>
        </p:nvSpPr>
        <p:spPr>
          <a:xfrm>
            <a:off x="2324950" y="4024400"/>
            <a:ext cx="2096100" cy="5187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rPr lang="en" sz="2200"/>
              <a:t>ARI = 0.</a:t>
            </a:r>
            <a:r>
              <a:rPr lang="en" sz="2200"/>
              <a:t>17</a:t>
            </a:r>
            <a:endParaRPr sz="2200"/>
          </a:p>
        </p:txBody>
      </p:sp>
      <p:pic>
        <p:nvPicPr>
          <p:cNvPr id="123" name="Google Shape;123;p23"/>
          <p:cNvPicPr preferRelativeResize="0"/>
          <p:nvPr/>
        </p:nvPicPr>
        <p:blipFill>
          <a:blip r:embed="rId4">
            <a:alphaModFix/>
          </a:blip>
          <a:stretch>
            <a:fillRect/>
          </a:stretch>
        </p:blipFill>
        <p:spPr>
          <a:xfrm>
            <a:off x="0" y="1621075"/>
            <a:ext cx="2305424" cy="2178450"/>
          </a:xfrm>
          <a:prstGeom prst="rect">
            <a:avLst/>
          </a:prstGeom>
          <a:noFill/>
          <a:ln>
            <a:noFill/>
          </a:ln>
        </p:spPr>
      </p:pic>
      <p:pic>
        <p:nvPicPr>
          <p:cNvPr id="124" name="Google Shape;124;p23"/>
          <p:cNvPicPr preferRelativeResize="0"/>
          <p:nvPr/>
        </p:nvPicPr>
        <p:blipFill>
          <a:blip r:embed="rId5">
            <a:alphaModFix/>
          </a:blip>
          <a:stretch>
            <a:fillRect/>
          </a:stretch>
        </p:blipFill>
        <p:spPr>
          <a:xfrm>
            <a:off x="2305500" y="1621063"/>
            <a:ext cx="2305436" cy="2178475"/>
          </a:xfrm>
          <a:prstGeom prst="rect">
            <a:avLst/>
          </a:prstGeom>
          <a:noFill/>
          <a:ln>
            <a:noFill/>
          </a:ln>
        </p:spPr>
      </p:pic>
      <p:pic>
        <p:nvPicPr>
          <p:cNvPr id="125" name="Google Shape;125;p23"/>
          <p:cNvPicPr preferRelativeResize="0"/>
          <p:nvPr/>
        </p:nvPicPr>
        <p:blipFill>
          <a:blip r:embed="rId6">
            <a:alphaModFix/>
          </a:blip>
          <a:stretch>
            <a:fillRect/>
          </a:stretch>
        </p:blipFill>
        <p:spPr>
          <a:xfrm>
            <a:off x="4541212" y="1592875"/>
            <a:ext cx="2305425" cy="2234850"/>
          </a:xfrm>
          <a:prstGeom prst="rect">
            <a:avLst/>
          </a:prstGeom>
          <a:noFill/>
          <a:ln>
            <a:noFill/>
          </a:ln>
        </p:spPr>
      </p:pic>
      <p:sp>
        <p:nvSpPr>
          <p:cNvPr id="126" name="Google Shape;126;p23"/>
          <p:cNvSpPr txBox="1"/>
          <p:nvPr>
            <p:ph idx="1" type="body"/>
          </p:nvPr>
        </p:nvSpPr>
        <p:spPr>
          <a:xfrm>
            <a:off x="4735714" y="4024400"/>
            <a:ext cx="1916400" cy="5187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rPr lang="en" sz="2200"/>
              <a:t>ARI = 0.35</a:t>
            </a:r>
            <a:endParaRPr sz="22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2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68300" lvl="0" marL="457200" rtl="0" algn="l">
              <a:spcBef>
                <a:spcPts val="0"/>
              </a:spcBef>
              <a:spcAft>
                <a:spcPts val="0"/>
              </a:spcAft>
              <a:buSzPts val="2200"/>
              <a:buChar char="-"/>
            </a:pPr>
            <a:r>
              <a:rPr lang="en" sz="2200"/>
              <a:t>maybe linear methods cannot capture the relationships in transcriptomic data</a:t>
            </a:r>
            <a:endParaRPr sz="2200"/>
          </a:p>
          <a:p>
            <a:pPr indent="-368300" lvl="0" marL="457200" rtl="0" algn="l">
              <a:spcBef>
                <a:spcPts val="0"/>
              </a:spcBef>
              <a:spcAft>
                <a:spcPts val="0"/>
              </a:spcAft>
              <a:buSzPts val="2200"/>
              <a:buChar char="-"/>
            </a:pPr>
            <a:r>
              <a:rPr lang="en" sz="2200"/>
              <a:t>try nonlinear methods</a:t>
            </a:r>
            <a:endParaRPr sz="2200"/>
          </a:p>
          <a:p>
            <a:pPr indent="-368300" lvl="1" marL="914400" rtl="0" algn="l">
              <a:spcBef>
                <a:spcPts val="0"/>
              </a:spcBef>
              <a:spcAft>
                <a:spcPts val="0"/>
              </a:spcAft>
              <a:buSzPts val="2200"/>
              <a:buChar char="-"/>
            </a:pPr>
            <a:r>
              <a:rPr lang="en" sz="2200"/>
              <a:t>downside: algorithm takes longer</a:t>
            </a:r>
            <a:endParaRPr sz="2200"/>
          </a:p>
          <a:p>
            <a:pPr indent="-368300" lvl="2" marL="1371600" rtl="0" algn="l">
              <a:spcBef>
                <a:spcPts val="0"/>
              </a:spcBef>
              <a:spcAft>
                <a:spcPts val="0"/>
              </a:spcAft>
              <a:buSzPts val="2200"/>
              <a:buChar char="-"/>
            </a:pPr>
            <a:r>
              <a:rPr lang="en" sz="2200"/>
              <a:t>might not be the same each time! (t-SNE)</a:t>
            </a:r>
            <a:endParaRPr sz="2200"/>
          </a:p>
          <a:p>
            <a:pPr indent="-368300" lvl="1" marL="914400" rtl="0" algn="l">
              <a:spcBef>
                <a:spcPts val="0"/>
              </a:spcBef>
              <a:spcAft>
                <a:spcPts val="0"/>
              </a:spcAft>
              <a:buSzPts val="2200"/>
              <a:buChar char="-"/>
            </a:pPr>
            <a:r>
              <a:rPr lang="en" sz="2200"/>
              <a:t>computational resources forces us to use fewer components</a:t>
            </a:r>
            <a:endParaRPr sz="2200"/>
          </a:p>
        </p:txBody>
      </p:sp>
      <p:sp>
        <p:nvSpPr>
          <p:cNvPr id="132" name="Google Shape;132;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Basic Methods: Nonlinear Methods</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25"/>
          <p:cNvSpPr txBox="1"/>
          <p:nvPr>
            <p:ph idx="1" type="body"/>
          </p:nvPr>
        </p:nvSpPr>
        <p:spPr>
          <a:xfrm>
            <a:off x="0" y="4024400"/>
            <a:ext cx="2166000" cy="5187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rPr lang="en" sz="2200"/>
              <a:t>ARI = 0.18</a:t>
            </a:r>
            <a:endParaRPr sz="2200"/>
          </a:p>
        </p:txBody>
      </p:sp>
      <p:sp>
        <p:nvSpPr>
          <p:cNvPr id="138" name="Google Shape;138;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Basic Methods: t-SNE</a:t>
            </a:r>
            <a:endParaRPr/>
          </a:p>
        </p:txBody>
      </p:sp>
      <p:pic>
        <p:nvPicPr>
          <p:cNvPr id="139" name="Google Shape;139;p25"/>
          <p:cNvPicPr preferRelativeResize="0"/>
          <p:nvPr/>
        </p:nvPicPr>
        <p:blipFill>
          <a:blip r:embed="rId3">
            <a:alphaModFix/>
          </a:blip>
          <a:stretch>
            <a:fillRect/>
          </a:stretch>
        </p:blipFill>
        <p:spPr>
          <a:xfrm>
            <a:off x="6846625" y="1721263"/>
            <a:ext cx="2305500" cy="1978064"/>
          </a:xfrm>
          <a:prstGeom prst="rect">
            <a:avLst/>
          </a:prstGeom>
          <a:noFill/>
          <a:ln>
            <a:noFill/>
          </a:ln>
        </p:spPr>
      </p:pic>
      <p:sp>
        <p:nvSpPr>
          <p:cNvPr id="140" name="Google Shape;140;p25"/>
          <p:cNvSpPr txBox="1"/>
          <p:nvPr>
            <p:ph idx="1" type="body"/>
          </p:nvPr>
        </p:nvSpPr>
        <p:spPr>
          <a:xfrm>
            <a:off x="2324950" y="4024400"/>
            <a:ext cx="2096100" cy="5187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rPr lang="en" sz="2200"/>
              <a:t>ARI = 0.26</a:t>
            </a:r>
            <a:endParaRPr sz="2200"/>
          </a:p>
        </p:txBody>
      </p:sp>
      <p:sp>
        <p:nvSpPr>
          <p:cNvPr id="141" name="Google Shape;141;p25"/>
          <p:cNvSpPr txBox="1"/>
          <p:nvPr>
            <p:ph idx="1" type="body"/>
          </p:nvPr>
        </p:nvSpPr>
        <p:spPr>
          <a:xfrm>
            <a:off x="4735714" y="4024400"/>
            <a:ext cx="1916400" cy="5187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rPr lang="en" sz="2200"/>
              <a:t>ARI = 0.29</a:t>
            </a:r>
            <a:endParaRPr sz="2200"/>
          </a:p>
        </p:txBody>
      </p:sp>
      <p:pic>
        <p:nvPicPr>
          <p:cNvPr id="142" name="Google Shape;142;p25"/>
          <p:cNvPicPr preferRelativeResize="0"/>
          <p:nvPr/>
        </p:nvPicPr>
        <p:blipFill>
          <a:blip r:embed="rId4">
            <a:alphaModFix/>
          </a:blip>
          <a:stretch>
            <a:fillRect/>
          </a:stretch>
        </p:blipFill>
        <p:spPr>
          <a:xfrm>
            <a:off x="-12" y="1621075"/>
            <a:ext cx="2305422" cy="2178450"/>
          </a:xfrm>
          <a:prstGeom prst="rect">
            <a:avLst/>
          </a:prstGeom>
          <a:noFill/>
          <a:ln>
            <a:noFill/>
          </a:ln>
        </p:spPr>
      </p:pic>
      <p:pic>
        <p:nvPicPr>
          <p:cNvPr id="143" name="Google Shape;143;p25"/>
          <p:cNvPicPr preferRelativeResize="0"/>
          <p:nvPr/>
        </p:nvPicPr>
        <p:blipFill>
          <a:blip r:embed="rId5">
            <a:alphaModFix/>
          </a:blip>
          <a:stretch>
            <a:fillRect/>
          </a:stretch>
        </p:blipFill>
        <p:spPr>
          <a:xfrm>
            <a:off x="2305400" y="1621075"/>
            <a:ext cx="4541226" cy="226697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26"/>
          <p:cNvSpPr txBox="1"/>
          <p:nvPr>
            <p:ph idx="1" type="body"/>
          </p:nvPr>
        </p:nvSpPr>
        <p:spPr>
          <a:xfrm>
            <a:off x="0" y="4024400"/>
            <a:ext cx="2166000" cy="5187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rPr lang="en" sz="2200"/>
              <a:t>ARI = 0.13</a:t>
            </a:r>
            <a:endParaRPr sz="2200"/>
          </a:p>
        </p:txBody>
      </p:sp>
      <p:sp>
        <p:nvSpPr>
          <p:cNvPr id="149" name="Google Shape;149;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Basic Methods: UMAP</a:t>
            </a:r>
            <a:endParaRPr/>
          </a:p>
        </p:txBody>
      </p:sp>
      <p:pic>
        <p:nvPicPr>
          <p:cNvPr id="150" name="Google Shape;150;p26"/>
          <p:cNvPicPr preferRelativeResize="0"/>
          <p:nvPr/>
        </p:nvPicPr>
        <p:blipFill>
          <a:blip r:embed="rId3">
            <a:alphaModFix/>
          </a:blip>
          <a:stretch>
            <a:fillRect/>
          </a:stretch>
        </p:blipFill>
        <p:spPr>
          <a:xfrm>
            <a:off x="6846625" y="1721263"/>
            <a:ext cx="2305500" cy="1978064"/>
          </a:xfrm>
          <a:prstGeom prst="rect">
            <a:avLst/>
          </a:prstGeom>
          <a:noFill/>
          <a:ln>
            <a:noFill/>
          </a:ln>
        </p:spPr>
      </p:pic>
      <p:sp>
        <p:nvSpPr>
          <p:cNvPr id="151" name="Google Shape;151;p26"/>
          <p:cNvSpPr txBox="1"/>
          <p:nvPr>
            <p:ph idx="1" type="body"/>
          </p:nvPr>
        </p:nvSpPr>
        <p:spPr>
          <a:xfrm>
            <a:off x="2305500" y="4024400"/>
            <a:ext cx="2096100" cy="5187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rPr lang="en" sz="2200"/>
              <a:t>ARI = 0.22</a:t>
            </a:r>
            <a:endParaRPr sz="2200"/>
          </a:p>
        </p:txBody>
      </p:sp>
      <p:sp>
        <p:nvSpPr>
          <p:cNvPr id="152" name="Google Shape;152;p26"/>
          <p:cNvSpPr txBox="1"/>
          <p:nvPr>
            <p:ph idx="1" type="body"/>
          </p:nvPr>
        </p:nvSpPr>
        <p:spPr>
          <a:xfrm>
            <a:off x="4578376" y="4024400"/>
            <a:ext cx="1916400" cy="5187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rPr lang="en" sz="2200"/>
              <a:t>ARI = 0.15</a:t>
            </a:r>
            <a:endParaRPr sz="2200"/>
          </a:p>
        </p:txBody>
      </p:sp>
      <p:pic>
        <p:nvPicPr>
          <p:cNvPr id="153" name="Google Shape;153;p26"/>
          <p:cNvPicPr preferRelativeResize="0"/>
          <p:nvPr/>
        </p:nvPicPr>
        <p:blipFill>
          <a:blip r:embed="rId4">
            <a:alphaModFix/>
          </a:blip>
          <a:stretch>
            <a:fillRect/>
          </a:stretch>
        </p:blipFill>
        <p:spPr>
          <a:xfrm>
            <a:off x="-2" y="1621025"/>
            <a:ext cx="2305501" cy="2178548"/>
          </a:xfrm>
          <a:prstGeom prst="rect">
            <a:avLst/>
          </a:prstGeom>
          <a:noFill/>
          <a:ln>
            <a:noFill/>
          </a:ln>
        </p:spPr>
      </p:pic>
      <p:pic>
        <p:nvPicPr>
          <p:cNvPr id="154" name="Google Shape;154;p26"/>
          <p:cNvPicPr preferRelativeResize="0"/>
          <p:nvPr/>
        </p:nvPicPr>
        <p:blipFill>
          <a:blip r:embed="rId5">
            <a:alphaModFix/>
          </a:blip>
          <a:stretch>
            <a:fillRect/>
          </a:stretch>
        </p:blipFill>
        <p:spPr>
          <a:xfrm>
            <a:off x="4421047" y="1621025"/>
            <a:ext cx="2231075" cy="2108221"/>
          </a:xfrm>
          <a:prstGeom prst="rect">
            <a:avLst/>
          </a:prstGeom>
          <a:noFill/>
          <a:ln>
            <a:noFill/>
          </a:ln>
        </p:spPr>
      </p:pic>
      <p:pic>
        <p:nvPicPr>
          <p:cNvPr id="155" name="Google Shape;155;p26"/>
          <p:cNvPicPr preferRelativeResize="0"/>
          <p:nvPr/>
        </p:nvPicPr>
        <p:blipFill>
          <a:blip r:embed="rId6">
            <a:alphaModFix/>
          </a:blip>
          <a:stretch>
            <a:fillRect/>
          </a:stretch>
        </p:blipFill>
        <p:spPr>
          <a:xfrm>
            <a:off x="2305500" y="1595850"/>
            <a:ext cx="2096099" cy="210346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Basic Methods: Isomap</a:t>
            </a:r>
            <a:endParaRPr/>
          </a:p>
        </p:txBody>
      </p:sp>
      <p:sp>
        <p:nvSpPr>
          <p:cNvPr id="161" name="Google Shape;161;p27"/>
          <p:cNvSpPr txBox="1"/>
          <p:nvPr>
            <p:ph idx="1" type="body"/>
          </p:nvPr>
        </p:nvSpPr>
        <p:spPr>
          <a:xfrm>
            <a:off x="215525" y="4426850"/>
            <a:ext cx="2776200" cy="5187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rPr lang="en" sz="2200"/>
              <a:t>ARI = 0.10</a:t>
            </a:r>
            <a:endParaRPr sz="2200"/>
          </a:p>
        </p:txBody>
      </p:sp>
      <p:pic>
        <p:nvPicPr>
          <p:cNvPr id="162" name="Google Shape;162;p27"/>
          <p:cNvPicPr preferRelativeResize="0"/>
          <p:nvPr/>
        </p:nvPicPr>
        <p:blipFill>
          <a:blip r:embed="rId3">
            <a:alphaModFix/>
          </a:blip>
          <a:stretch>
            <a:fillRect/>
          </a:stretch>
        </p:blipFill>
        <p:spPr>
          <a:xfrm>
            <a:off x="5841651" y="1559889"/>
            <a:ext cx="3111153" cy="2669324"/>
          </a:xfrm>
          <a:prstGeom prst="rect">
            <a:avLst/>
          </a:prstGeom>
          <a:noFill/>
          <a:ln>
            <a:noFill/>
          </a:ln>
        </p:spPr>
      </p:pic>
      <p:sp>
        <p:nvSpPr>
          <p:cNvPr id="163" name="Google Shape;163;p27"/>
          <p:cNvSpPr txBox="1"/>
          <p:nvPr>
            <p:ph idx="1" type="body"/>
          </p:nvPr>
        </p:nvSpPr>
        <p:spPr>
          <a:xfrm>
            <a:off x="3040375" y="4426850"/>
            <a:ext cx="2776200" cy="5187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rPr lang="en" sz="2200"/>
              <a:t>ARI = 0.10</a:t>
            </a:r>
            <a:endParaRPr sz="2200"/>
          </a:p>
        </p:txBody>
      </p:sp>
      <p:pic>
        <p:nvPicPr>
          <p:cNvPr id="164" name="Google Shape;164;p27"/>
          <p:cNvPicPr preferRelativeResize="0"/>
          <p:nvPr/>
        </p:nvPicPr>
        <p:blipFill>
          <a:blip r:embed="rId4">
            <a:alphaModFix/>
          </a:blip>
          <a:stretch>
            <a:fillRect/>
          </a:stretch>
        </p:blipFill>
        <p:spPr>
          <a:xfrm>
            <a:off x="191188" y="1559900"/>
            <a:ext cx="2824854" cy="2669300"/>
          </a:xfrm>
          <a:prstGeom prst="rect">
            <a:avLst/>
          </a:prstGeom>
          <a:noFill/>
          <a:ln>
            <a:noFill/>
          </a:ln>
        </p:spPr>
      </p:pic>
      <p:pic>
        <p:nvPicPr>
          <p:cNvPr id="165" name="Google Shape;165;p27"/>
          <p:cNvPicPr preferRelativeResize="0"/>
          <p:nvPr/>
        </p:nvPicPr>
        <p:blipFill>
          <a:blip r:embed="rId5">
            <a:alphaModFix/>
          </a:blip>
          <a:stretch>
            <a:fillRect/>
          </a:stretch>
        </p:blipFill>
        <p:spPr>
          <a:xfrm>
            <a:off x="3016041" y="1559900"/>
            <a:ext cx="2824854" cy="26693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Combination of Dimension Reductionalities: PCA + UMAP</a:t>
            </a:r>
            <a:endParaRPr/>
          </a:p>
        </p:txBody>
      </p:sp>
      <p:pic>
        <p:nvPicPr>
          <p:cNvPr id="171" name="Google Shape;171;p28"/>
          <p:cNvPicPr preferRelativeResize="0"/>
          <p:nvPr/>
        </p:nvPicPr>
        <p:blipFill>
          <a:blip r:embed="rId3">
            <a:alphaModFix/>
          </a:blip>
          <a:stretch>
            <a:fillRect/>
          </a:stretch>
        </p:blipFill>
        <p:spPr>
          <a:xfrm>
            <a:off x="100025" y="1547250"/>
            <a:ext cx="8839201" cy="2849599"/>
          </a:xfrm>
          <a:prstGeom prst="rect">
            <a:avLst/>
          </a:prstGeom>
          <a:noFill/>
          <a:ln>
            <a:noFill/>
          </a:ln>
        </p:spPr>
      </p:pic>
      <p:sp>
        <p:nvSpPr>
          <p:cNvPr id="172" name="Google Shape;172;p28"/>
          <p:cNvSpPr txBox="1"/>
          <p:nvPr>
            <p:ph idx="1" type="body"/>
          </p:nvPr>
        </p:nvSpPr>
        <p:spPr>
          <a:xfrm>
            <a:off x="100025" y="4426850"/>
            <a:ext cx="2776200" cy="5187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rPr lang="en" sz="2200"/>
              <a:t>ARI = 0.35</a:t>
            </a:r>
            <a:endParaRPr sz="2200"/>
          </a:p>
        </p:txBody>
      </p:sp>
      <p:sp>
        <p:nvSpPr>
          <p:cNvPr id="173" name="Google Shape;173;p28"/>
          <p:cNvSpPr txBox="1"/>
          <p:nvPr>
            <p:ph idx="1" type="body"/>
          </p:nvPr>
        </p:nvSpPr>
        <p:spPr>
          <a:xfrm>
            <a:off x="2814400" y="4426850"/>
            <a:ext cx="2776200" cy="5187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rPr lang="en" sz="2200"/>
              <a:t>ARI = 0.27</a:t>
            </a:r>
            <a:endParaRPr sz="22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t>Combination of Dimension Reductionalities: PCA + t-SNE</a:t>
            </a:r>
            <a:endParaRPr/>
          </a:p>
          <a:p>
            <a:pPr indent="0" lvl="0" marL="0" rtl="0" algn="l">
              <a:spcBef>
                <a:spcPts val="0"/>
              </a:spcBef>
              <a:spcAft>
                <a:spcPts val="0"/>
              </a:spcAft>
              <a:buNone/>
            </a:pPr>
            <a:r>
              <a:t/>
            </a:r>
            <a:endParaRPr/>
          </a:p>
        </p:txBody>
      </p:sp>
      <p:pic>
        <p:nvPicPr>
          <p:cNvPr id="179" name="Google Shape;179;p29"/>
          <p:cNvPicPr preferRelativeResize="0"/>
          <p:nvPr/>
        </p:nvPicPr>
        <p:blipFill>
          <a:blip r:embed="rId3">
            <a:alphaModFix/>
          </a:blip>
          <a:stretch>
            <a:fillRect/>
          </a:stretch>
        </p:blipFill>
        <p:spPr>
          <a:xfrm>
            <a:off x="0" y="1501382"/>
            <a:ext cx="9144003" cy="2853036"/>
          </a:xfrm>
          <a:prstGeom prst="rect">
            <a:avLst/>
          </a:prstGeom>
          <a:noFill/>
          <a:ln>
            <a:noFill/>
          </a:ln>
        </p:spPr>
      </p:pic>
      <p:sp>
        <p:nvSpPr>
          <p:cNvPr id="180" name="Google Shape;180;p29"/>
          <p:cNvSpPr txBox="1"/>
          <p:nvPr>
            <p:ph idx="1" type="body"/>
          </p:nvPr>
        </p:nvSpPr>
        <p:spPr>
          <a:xfrm>
            <a:off x="100025" y="4426850"/>
            <a:ext cx="2776200" cy="5187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rPr lang="en" sz="2200"/>
              <a:t>ARI = 0.28</a:t>
            </a:r>
            <a:endParaRPr sz="2200"/>
          </a:p>
        </p:txBody>
      </p:sp>
      <p:sp>
        <p:nvSpPr>
          <p:cNvPr id="181" name="Google Shape;181;p29"/>
          <p:cNvSpPr txBox="1"/>
          <p:nvPr>
            <p:ph idx="1" type="body"/>
          </p:nvPr>
        </p:nvSpPr>
        <p:spPr>
          <a:xfrm>
            <a:off x="2814400" y="4426850"/>
            <a:ext cx="2776200" cy="5187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rPr lang="en" sz="2200"/>
              <a:t>ARI = 0.29</a:t>
            </a:r>
            <a:endParaRPr sz="22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3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68300" lvl="0" marL="457200" rtl="0" algn="l">
              <a:spcBef>
                <a:spcPts val="0"/>
              </a:spcBef>
              <a:spcAft>
                <a:spcPts val="0"/>
              </a:spcAft>
              <a:buSzPts val="2200"/>
              <a:buChar char="-"/>
            </a:pPr>
            <a:r>
              <a:rPr lang="en" sz="2200"/>
              <a:t>clearly, something is not working</a:t>
            </a:r>
            <a:endParaRPr sz="2200"/>
          </a:p>
          <a:p>
            <a:pPr indent="-368300" lvl="0" marL="457200" rtl="0" algn="l">
              <a:spcBef>
                <a:spcPts val="0"/>
              </a:spcBef>
              <a:spcAft>
                <a:spcPts val="0"/>
              </a:spcAft>
              <a:buSzPts val="2200"/>
              <a:buChar char="-"/>
            </a:pPr>
            <a:r>
              <a:rPr lang="en" sz="2200"/>
              <a:t>two roads:</a:t>
            </a:r>
            <a:endParaRPr sz="2200"/>
          </a:p>
          <a:p>
            <a:pPr indent="-368300" lvl="1" marL="914400" rtl="0" algn="l">
              <a:spcBef>
                <a:spcPts val="0"/>
              </a:spcBef>
              <a:spcAft>
                <a:spcPts val="0"/>
              </a:spcAft>
              <a:buSzPts val="2200"/>
              <a:buChar char="-"/>
            </a:pPr>
            <a:r>
              <a:rPr lang="en" sz="2200"/>
              <a:t>distance metrics</a:t>
            </a:r>
            <a:endParaRPr sz="2200"/>
          </a:p>
          <a:p>
            <a:pPr indent="-368300" lvl="1" marL="914400" rtl="0" algn="l">
              <a:spcBef>
                <a:spcPts val="0"/>
              </a:spcBef>
              <a:spcAft>
                <a:spcPts val="0"/>
              </a:spcAft>
              <a:buSzPts val="2200"/>
              <a:buChar char="-"/>
            </a:pPr>
            <a:r>
              <a:rPr lang="en" sz="2200"/>
              <a:t>data imputation</a:t>
            </a:r>
            <a:endParaRPr sz="2200"/>
          </a:p>
        </p:txBody>
      </p:sp>
      <p:sp>
        <p:nvSpPr>
          <p:cNvPr id="187" name="Google Shape;187;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Basic Methods: Conclusion</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31"/>
          <p:cNvSpPr txBox="1"/>
          <p:nvPr>
            <p:ph type="title"/>
          </p:nvPr>
        </p:nvSpPr>
        <p:spPr>
          <a:xfrm>
            <a:off x="311700" y="1327850"/>
            <a:ext cx="8520600" cy="24879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sz="6000"/>
              <a:t>Distance Metrics</a:t>
            </a:r>
            <a:endParaRPr sz="6000"/>
          </a:p>
          <a:p>
            <a:pPr indent="0" lvl="0" marL="0" rtl="0" algn="ctr">
              <a:spcBef>
                <a:spcPts val="0"/>
              </a:spcBef>
              <a:spcAft>
                <a:spcPts val="0"/>
              </a:spcAft>
              <a:buNone/>
            </a:pPr>
            <a:r>
              <a:rPr i="1" lang="en" sz="2400">
                <a:solidFill>
                  <a:schemeClr val="dk2"/>
                </a:solidFill>
              </a:rPr>
              <a:t>(or, how far is far?)</a:t>
            </a:r>
            <a:endParaRPr i="1" sz="2400">
              <a:solidFill>
                <a:schemeClr val="dk2"/>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4"/>
          <p:cNvSpPr txBox="1"/>
          <p:nvPr>
            <p:ph type="title"/>
          </p:nvPr>
        </p:nvSpPr>
        <p:spPr>
          <a:xfrm>
            <a:off x="311700" y="1327850"/>
            <a:ext cx="8520600" cy="24879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sz="6000"/>
              <a:t>The Data</a:t>
            </a:r>
            <a:endParaRPr sz="6000"/>
          </a:p>
          <a:p>
            <a:pPr indent="0" lvl="0" marL="0" rtl="0" algn="ctr">
              <a:spcBef>
                <a:spcPts val="0"/>
              </a:spcBef>
              <a:spcAft>
                <a:spcPts val="0"/>
              </a:spcAft>
              <a:buNone/>
            </a:pPr>
            <a:r>
              <a:rPr i="1" lang="en" sz="2400">
                <a:solidFill>
                  <a:schemeClr val="dk2"/>
                </a:solidFill>
              </a:rPr>
              <a:t>(or, what are we trying to cluster?)</a:t>
            </a:r>
            <a:endParaRPr i="1" sz="2400">
              <a:solidFill>
                <a:schemeClr val="dk2"/>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3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68300" lvl="0" marL="457200" rtl="0" algn="l">
              <a:spcBef>
                <a:spcPts val="0"/>
              </a:spcBef>
              <a:spcAft>
                <a:spcPts val="0"/>
              </a:spcAft>
              <a:buSzPts val="2200"/>
              <a:buChar char="-"/>
            </a:pPr>
            <a:r>
              <a:rPr lang="en" sz="2200"/>
              <a:t>finding a good metric for clustering scRNA data is hard</a:t>
            </a:r>
            <a:endParaRPr sz="2200"/>
          </a:p>
          <a:p>
            <a:pPr indent="-368300" lvl="1" marL="914400" rtl="0" algn="l">
              <a:spcBef>
                <a:spcPts val="0"/>
              </a:spcBef>
              <a:spcAft>
                <a:spcPts val="0"/>
              </a:spcAft>
              <a:buSzPts val="2200"/>
              <a:buChar char="-"/>
            </a:pPr>
            <a:r>
              <a:rPr lang="en" sz="2200"/>
              <a:t>sparse</a:t>
            </a:r>
            <a:endParaRPr sz="2200"/>
          </a:p>
          <a:p>
            <a:pPr indent="-368300" lvl="1" marL="914400" rtl="0" algn="l">
              <a:spcBef>
                <a:spcPts val="0"/>
              </a:spcBef>
              <a:spcAft>
                <a:spcPts val="0"/>
              </a:spcAft>
              <a:buSzPts val="2200"/>
              <a:buChar char="-"/>
            </a:pPr>
            <a:r>
              <a:rPr lang="en" sz="2200"/>
              <a:t>high-dimensional</a:t>
            </a:r>
            <a:endParaRPr sz="2200"/>
          </a:p>
          <a:p>
            <a:pPr indent="-368300" lvl="1" marL="914400" rtl="0" algn="l">
              <a:spcBef>
                <a:spcPts val="0"/>
              </a:spcBef>
              <a:spcAft>
                <a:spcPts val="0"/>
              </a:spcAft>
              <a:buSzPts val="2200"/>
              <a:buChar char="-"/>
            </a:pPr>
            <a:r>
              <a:rPr lang="en" sz="2200"/>
              <a:t>high variability</a:t>
            </a:r>
            <a:endParaRPr sz="2200"/>
          </a:p>
          <a:p>
            <a:pPr indent="-368300" lvl="2" marL="1371600" rtl="0" algn="l">
              <a:spcBef>
                <a:spcPts val="0"/>
              </a:spcBef>
              <a:spcAft>
                <a:spcPts val="0"/>
              </a:spcAft>
              <a:buSzPts val="2200"/>
              <a:buChar char="-"/>
            </a:pPr>
            <a:r>
              <a:rPr lang="en" sz="2200"/>
              <a:t>transcript counts within cells</a:t>
            </a:r>
            <a:endParaRPr sz="2200"/>
          </a:p>
          <a:p>
            <a:pPr indent="-368300" lvl="2" marL="1371600" rtl="0" algn="l">
              <a:spcBef>
                <a:spcPts val="0"/>
              </a:spcBef>
              <a:spcAft>
                <a:spcPts val="0"/>
              </a:spcAft>
              <a:buSzPts val="2200"/>
              <a:buChar char="-"/>
            </a:pPr>
            <a:r>
              <a:rPr lang="en" sz="2200"/>
              <a:t>transcript counts across cells</a:t>
            </a:r>
            <a:endParaRPr sz="2200"/>
          </a:p>
          <a:p>
            <a:pPr indent="-368300" lvl="0" marL="457200" rtl="0" algn="l">
              <a:spcBef>
                <a:spcPts val="0"/>
              </a:spcBef>
              <a:spcAft>
                <a:spcPts val="0"/>
              </a:spcAft>
              <a:buSzPts val="2200"/>
              <a:buChar char="-"/>
            </a:pPr>
            <a:r>
              <a:rPr lang="en" sz="2200"/>
              <a:t>while some methods can be </a:t>
            </a:r>
            <a:r>
              <a:rPr lang="en" sz="2200"/>
              <a:t>used</a:t>
            </a:r>
            <a:r>
              <a:rPr lang="en" sz="2200"/>
              <a:t> to adjust for these (e.g. normalization), many statistical tools aren’t built for scRNA</a:t>
            </a:r>
            <a:endParaRPr sz="2200"/>
          </a:p>
        </p:txBody>
      </p:sp>
      <p:sp>
        <p:nvSpPr>
          <p:cNvPr id="198" name="Google Shape;198;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Distance Metrics</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t>Distance Metrics: Cosine Distance</a:t>
            </a:r>
            <a:endParaRPr/>
          </a:p>
          <a:p>
            <a:pPr indent="0" lvl="0" marL="0" rtl="0" algn="l">
              <a:spcBef>
                <a:spcPts val="0"/>
              </a:spcBef>
              <a:spcAft>
                <a:spcPts val="0"/>
              </a:spcAft>
              <a:buNone/>
            </a:pPr>
            <a:r>
              <a:t/>
            </a:r>
            <a:endParaRPr/>
          </a:p>
        </p:txBody>
      </p:sp>
      <p:pic>
        <p:nvPicPr>
          <p:cNvPr id="204" name="Google Shape;204;p33"/>
          <p:cNvPicPr preferRelativeResize="0"/>
          <p:nvPr/>
        </p:nvPicPr>
        <p:blipFill>
          <a:blip r:embed="rId3">
            <a:alphaModFix/>
          </a:blip>
          <a:stretch>
            <a:fillRect/>
          </a:stretch>
        </p:blipFill>
        <p:spPr>
          <a:xfrm>
            <a:off x="0" y="1353619"/>
            <a:ext cx="9144003" cy="2951263"/>
          </a:xfrm>
          <a:prstGeom prst="rect">
            <a:avLst/>
          </a:prstGeom>
          <a:noFill/>
          <a:ln>
            <a:noFill/>
          </a:ln>
        </p:spPr>
      </p:pic>
      <p:sp>
        <p:nvSpPr>
          <p:cNvPr id="205" name="Google Shape;205;p33"/>
          <p:cNvSpPr txBox="1"/>
          <p:nvPr>
            <p:ph idx="1" type="body"/>
          </p:nvPr>
        </p:nvSpPr>
        <p:spPr>
          <a:xfrm>
            <a:off x="100025" y="4426850"/>
            <a:ext cx="2776200" cy="5187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rPr lang="en" sz="2200"/>
              <a:t>ARI = 0.11</a:t>
            </a:r>
            <a:endParaRPr sz="2200"/>
          </a:p>
        </p:txBody>
      </p:sp>
      <p:sp>
        <p:nvSpPr>
          <p:cNvPr id="206" name="Google Shape;206;p33"/>
          <p:cNvSpPr txBox="1"/>
          <p:nvPr>
            <p:ph idx="1" type="body"/>
          </p:nvPr>
        </p:nvSpPr>
        <p:spPr>
          <a:xfrm>
            <a:off x="2814400" y="4426850"/>
            <a:ext cx="2776200" cy="5187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rPr lang="en" sz="2200"/>
              <a:t>ARI = 0.10</a:t>
            </a:r>
            <a:endParaRPr sz="22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Distance Metrics: Skinnider </a:t>
            </a:r>
            <a:r>
              <a:rPr i="1" lang="en"/>
              <a:t>et al.</a:t>
            </a:r>
            <a:r>
              <a:rPr lang="en"/>
              <a:t> (2019)</a:t>
            </a:r>
            <a:endParaRPr/>
          </a:p>
        </p:txBody>
      </p:sp>
      <p:pic>
        <p:nvPicPr>
          <p:cNvPr descr="Fig. 4" id="212" name="Google Shape;212;p34"/>
          <p:cNvPicPr preferRelativeResize="0"/>
          <p:nvPr/>
        </p:nvPicPr>
        <p:blipFill>
          <a:blip r:embed="rId3">
            <a:alphaModFix/>
          </a:blip>
          <a:stretch>
            <a:fillRect/>
          </a:stretch>
        </p:blipFill>
        <p:spPr>
          <a:xfrm>
            <a:off x="2187938" y="1067375"/>
            <a:ext cx="4768125" cy="3913025"/>
          </a:xfrm>
          <a:prstGeom prst="rect">
            <a:avLst/>
          </a:prstGeom>
          <a:noFill/>
          <a:ln>
            <a:noFill/>
          </a:ln>
        </p:spPr>
      </p:pic>
      <p:cxnSp>
        <p:nvCxnSpPr>
          <p:cNvPr id="213" name="Google Shape;213;p34"/>
          <p:cNvCxnSpPr/>
          <p:nvPr/>
        </p:nvCxnSpPr>
        <p:spPr>
          <a:xfrm>
            <a:off x="6110175" y="1684800"/>
            <a:ext cx="0" cy="1657200"/>
          </a:xfrm>
          <a:prstGeom prst="straightConnector1">
            <a:avLst/>
          </a:prstGeom>
          <a:noFill/>
          <a:ln cap="flat" cmpd="sng" w="38100">
            <a:solidFill>
              <a:srgbClr val="CC0000"/>
            </a:solidFill>
            <a:prstDash val="solid"/>
            <a:round/>
            <a:headEnd len="med" w="med" type="none"/>
            <a:tailEnd len="med" w="med" type="triangle"/>
          </a:ln>
        </p:spPr>
      </p:cxnSp>
      <p:cxnSp>
        <p:nvCxnSpPr>
          <p:cNvPr id="214" name="Google Shape;214;p34"/>
          <p:cNvCxnSpPr/>
          <p:nvPr/>
        </p:nvCxnSpPr>
        <p:spPr>
          <a:xfrm rot="10800000">
            <a:off x="3425675" y="1684800"/>
            <a:ext cx="1580100" cy="0"/>
          </a:xfrm>
          <a:prstGeom prst="straightConnector1">
            <a:avLst/>
          </a:prstGeom>
          <a:noFill/>
          <a:ln cap="flat" cmpd="sng" w="38100">
            <a:solidFill>
              <a:srgbClr val="6AA84F"/>
            </a:solidFill>
            <a:prstDash val="solid"/>
            <a:round/>
            <a:headEnd len="med" w="med" type="none"/>
            <a:tailEnd len="med" w="med" type="triangle"/>
          </a:ln>
        </p:spPr>
      </p:cxnSp>
      <p:cxnSp>
        <p:nvCxnSpPr>
          <p:cNvPr id="215" name="Google Shape;215;p34"/>
          <p:cNvCxnSpPr/>
          <p:nvPr/>
        </p:nvCxnSpPr>
        <p:spPr>
          <a:xfrm>
            <a:off x="5875200" y="1256125"/>
            <a:ext cx="0" cy="1657200"/>
          </a:xfrm>
          <a:prstGeom prst="straightConnector1">
            <a:avLst/>
          </a:prstGeom>
          <a:noFill/>
          <a:ln cap="flat" cmpd="sng" w="38100">
            <a:solidFill>
              <a:srgbClr val="CC0000"/>
            </a:solidFill>
            <a:prstDash val="solid"/>
            <a:round/>
            <a:headEnd len="med" w="med"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Distance Metrics: Proportionality [Quinn </a:t>
            </a:r>
            <a:r>
              <a:rPr i="1" lang="en"/>
              <a:t>et al.</a:t>
            </a:r>
            <a:r>
              <a:rPr lang="en"/>
              <a:t> (2017)]</a:t>
            </a:r>
            <a:endParaRPr/>
          </a:p>
        </p:txBody>
      </p:sp>
      <p:sp>
        <p:nvSpPr>
          <p:cNvPr id="221" name="Google Shape;221;p3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sz="2200"/>
          </a:p>
        </p:txBody>
      </p:sp>
      <p:pic>
        <p:nvPicPr>
          <p:cNvPr id="222" name="Google Shape;222;p35"/>
          <p:cNvPicPr preferRelativeResize="0"/>
          <p:nvPr/>
        </p:nvPicPr>
        <p:blipFill>
          <a:blip r:embed="rId3">
            <a:alphaModFix/>
          </a:blip>
          <a:stretch>
            <a:fillRect/>
          </a:stretch>
        </p:blipFill>
        <p:spPr>
          <a:xfrm>
            <a:off x="1477875" y="1481725"/>
            <a:ext cx="6067350" cy="1506300"/>
          </a:xfrm>
          <a:prstGeom prst="rect">
            <a:avLst/>
          </a:prstGeom>
          <a:noFill/>
          <a:ln>
            <a:noFill/>
          </a:ln>
        </p:spPr>
      </p:pic>
      <p:pic>
        <p:nvPicPr>
          <p:cNvPr id="223" name="Google Shape;223;p35"/>
          <p:cNvPicPr preferRelativeResize="0"/>
          <p:nvPr/>
        </p:nvPicPr>
        <p:blipFill>
          <a:blip r:embed="rId4">
            <a:alphaModFix/>
          </a:blip>
          <a:stretch>
            <a:fillRect/>
          </a:stretch>
        </p:blipFill>
        <p:spPr>
          <a:xfrm>
            <a:off x="2126000" y="2950025"/>
            <a:ext cx="4891975" cy="12896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3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t>Distance Metrics: Proportionality</a:t>
            </a:r>
            <a:endParaRPr/>
          </a:p>
        </p:txBody>
      </p:sp>
      <p:sp>
        <p:nvSpPr>
          <p:cNvPr id="229" name="Google Shape;229;p36"/>
          <p:cNvSpPr txBox="1"/>
          <p:nvPr>
            <p:ph idx="1" type="body"/>
          </p:nvPr>
        </p:nvSpPr>
        <p:spPr>
          <a:xfrm>
            <a:off x="215525" y="4426850"/>
            <a:ext cx="2776200" cy="5187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rPr lang="en" sz="2200"/>
              <a:t>ARI = 0.14</a:t>
            </a:r>
            <a:endParaRPr sz="2200"/>
          </a:p>
        </p:txBody>
      </p:sp>
      <p:pic>
        <p:nvPicPr>
          <p:cNvPr id="230" name="Google Shape;230;p36"/>
          <p:cNvPicPr preferRelativeResize="0"/>
          <p:nvPr/>
        </p:nvPicPr>
        <p:blipFill>
          <a:blip r:embed="rId3">
            <a:alphaModFix/>
          </a:blip>
          <a:stretch>
            <a:fillRect/>
          </a:stretch>
        </p:blipFill>
        <p:spPr>
          <a:xfrm>
            <a:off x="5841651" y="1559889"/>
            <a:ext cx="3111153" cy="2669324"/>
          </a:xfrm>
          <a:prstGeom prst="rect">
            <a:avLst/>
          </a:prstGeom>
          <a:noFill/>
          <a:ln>
            <a:noFill/>
          </a:ln>
        </p:spPr>
      </p:pic>
      <p:sp>
        <p:nvSpPr>
          <p:cNvPr id="231" name="Google Shape;231;p36"/>
          <p:cNvSpPr txBox="1"/>
          <p:nvPr>
            <p:ph idx="1" type="body"/>
          </p:nvPr>
        </p:nvSpPr>
        <p:spPr>
          <a:xfrm>
            <a:off x="3040375" y="4426850"/>
            <a:ext cx="2776200" cy="5187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rPr lang="en" sz="2200"/>
              <a:t>ARI = 0.15</a:t>
            </a:r>
            <a:endParaRPr sz="2200"/>
          </a:p>
        </p:txBody>
      </p:sp>
      <p:pic>
        <p:nvPicPr>
          <p:cNvPr id="232" name="Google Shape;232;p36"/>
          <p:cNvPicPr preferRelativeResize="0"/>
          <p:nvPr/>
        </p:nvPicPr>
        <p:blipFill>
          <a:blip r:embed="rId4">
            <a:alphaModFix/>
          </a:blip>
          <a:stretch>
            <a:fillRect/>
          </a:stretch>
        </p:blipFill>
        <p:spPr>
          <a:xfrm>
            <a:off x="191200" y="1559900"/>
            <a:ext cx="2824854" cy="2669300"/>
          </a:xfrm>
          <a:prstGeom prst="rect">
            <a:avLst/>
          </a:prstGeom>
          <a:noFill/>
          <a:ln>
            <a:noFill/>
          </a:ln>
        </p:spPr>
      </p:pic>
      <p:pic>
        <p:nvPicPr>
          <p:cNvPr id="233" name="Google Shape;233;p36"/>
          <p:cNvPicPr preferRelativeResize="0"/>
          <p:nvPr/>
        </p:nvPicPr>
        <p:blipFill>
          <a:blip r:embed="rId5">
            <a:alphaModFix/>
          </a:blip>
          <a:stretch>
            <a:fillRect/>
          </a:stretch>
        </p:blipFill>
        <p:spPr>
          <a:xfrm>
            <a:off x="3016054" y="1559900"/>
            <a:ext cx="2824854" cy="26693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37"/>
          <p:cNvSpPr txBox="1"/>
          <p:nvPr>
            <p:ph type="title"/>
          </p:nvPr>
        </p:nvSpPr>
        <p:spPr>
          <a:xfrm>
            <a:off x="311700" y="1327850"/>
            <a:ext cx="8520600" cy="24879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sz="6000"/>
              <a:t>Data Imputation</a:t>
            </a:r>
            <a:endParaRPr sz="6000"/>
          </a:p>
          <a:p>
            <a:pPr indent="0" lvl="0" marL="0" rtl="0" algn="ctr">
              <a:spcBef>
                <a:spcPts val="0"/>
              </a:spcBef>
              <a:spcAft>
                <a:spcPts val="0"/>
              </a:spcAft>
              <a:buNone/>
            </a:pPr>
            <a:r>
              <a:rPr i="1" lang="en" sz="2400">
                <a:solidFill>
                  <a:schemeClr val="dk2"/>
                </a:solidFill>
              </a:rPr>
              <a:t>(or, making meaning out of nothing)</a:t>
            </a:r>
            <a:endParaRPr i="1" sz="2400">
              <a:solidFill>
                <a:schemeClr val="dk2"/>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3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68300" lvl="0" marL="457200" rtl="0" algn="l">
              <a:spcBef>
                <a:spcPts val="0"/>
              </a:spcBef>
              <a:spcAft>
                <a:spcPts val="0"/>
              </a:spcAft>
              <a:buSzPts val="2200"/>
              <a:buChar char="-"/>
            </a:pPr>
            <a:r>
              <a:rPr lang="en" sz="2200"/>
              <a:t>high % are zero!</a:t>
            </a:r>
            <a:endParaRPr sz="2200"/>
          </a:p>
          <a:p>
            <a:pPr indent="-368300" lvl="0" marL="457200" rtl="0" algn="l">
              <a:spcBef>
                <a:spcPts val="0"/>
              </a:spcBef>
              <a:spcAft>
                <a:spcPts val="0"/>
              </a:spcAft>
              <a:buSzPts val="2200"/>
              <a:buChar char="-"/>
            </a:pPr>
            <a:r>
              <a:rPr lang="en" sz="2200"/>
              <a:t>due to dropout</a:t>
            </a:r>
            <a:endParaRPr sz="2200"/>
          </a:p>
          <a:p>
            <a:pPr indent="-368300" lvl="0" marL="457200" rtl="0" algn="l">
              <a:spcBef>
                <a:spcPts val="0"/>
              </a:spcBef>
              <a:spcAft>
                <a:spcPts val="0"/>
              </a:spcAft>
              <a:buSzPts val="2200"/>
              <a:buChar char="-"/>
            </a:pPr>
            <a:r>
              <a:rPr lang="en" sz="2200"/>
              <a:t>4 types of tools to handle these</a:t>
            </a:r>
            <a:endParaRPr sz="2200"/>
          </a:p>
          <a:p>
            <a:pPr indent="-368300" lvl="1" marL="914400" rtl="0" algn="l">
              <a:spcBef>
                <a:spcPts val="0"/>
              </a:spcBef>
              <a:spcAft>
                <a:spcPts val="0"/>
              </a:spcAft>
              <a:buSzPts val="2200"/>
              <a:buChar char="-"/>
            </a:pPr>
            <a:r>
              <a:rPr b="1" lang="en" sz="2200"/>
              <a:t>model-based</a:t>
            </a:r>
            <a:endParaRPr b="1" sz="2200"/>
          </a:p>
          <a:p>
            <a:pPr indent="-368300" lvl="1" marL="914400" rtl="0" algn="l">
              <a:spcBef>
                <a:spcPts val="0"/>
              </a:spcBef>
              <a:spcAft>
                <a:spcPts val="0"/>
              </a:spcAft>
              <a:buSzPts val="2200"/>
              <a:buChar char="-"/>
            </a:pPr>
            <a:r>
              <a:rPr b="1" lang="en" sz="2200"/>
              <a:t>smoothing-based</a:t>
            </a:r>
            <a:endParaRPr b="1" sz="2200"/>
          </a:p>
          <a:p>
            <a:pPr indent="-368300" lvl="1" marL="914400" rtl="0" algn="l">
              <a:spcBef>
                <a:spcPts val="0"/>
              </a:spcBef>
              <a:spcAft>
                <a:spcPts val="0"/>
              </a:spcAft>
              <a:buSzPts val="2200"/>
              <a:buChar char="-"/>
            </a:pPr>
            <a:r>
              <a:rPr lang="en" sz="2200"/>
              <a:t>deep-learning-based</a:t>
            </a:r>
            <a:endParaRPr sz="2200"/>
          </a:p>
          <a:p>
            <a:pPr indent="-368300" lvl="1" marL="914400" rtl="0" algn="l">
              <a:spcBef>
                <a:spcPts val="0"/>
              </a:spcBef>
              <a:spcAft>
                <a:spcPts val="0"/>
              </a:spcAft>
              <a:buSzPts val="2200"/>
              <a:buChar char="-"/>
            </a:pPr>
            <a:r>
              <a:rPr lang="en" sz="2200"/>
              <a:t>low-rank-matrix-based</a:t>
            </a:r>
            <a:endParaRPr sz="2200"/>
          </a:p>
        </p:txBody>
      </p:sp>
      <p:sp>
        <p:nvSpPr>
          <p:cNvPr id="244" name="Google Shape;244;p3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 Imputation: Hou </a:t>
            </a:r>
            <a:r>
              <a:rPr i="1" lang="en"/>
              <a:t>et al.</a:t>
            </a:r>
            <a:r>
              <a:rPr lang="en"/>
              <a:t> (2020)</a:t>
            </a:r>
            <a:endParaRPr/>
          </a:p>
        </p:txBody>
      </p:sp>
      <p:pic>
        <p:nvPicPr>
          <p:cNvPr id="245" name="Google Shape;245;p38"/>
          <p:cNvPicPr preferRelativeResize="0"/>
          <p:nvPr/>
        </p:nvPicPr>
        <p:blipFill rotWithShape="1">
          <a:blip r:embed="rId3">
            <a:alphaModFix/>
          </a:blip>
          <a:srcRect b="0" l="0" r="0" t="0"/>
          <a:stretch/>
        </p:blipFill>
        <p:spPr>
          <a:xfrm>
            <a:off x="6163382" y="0"/>
            <a:ext cx="2046835" cy="5143499"/>
          </a:xfrm>
          <a:prstGeom prst="rect">
            <a:avLst/>
          </a:prstGeom>
          <a:noFill/>
          <a:ln>
            <a:noFill/>
          </a:ln>
        </p:spPr>
      </p:pic>
      <p:cxnSp>
        <p:nvCxnSpPr>
          <p:cNvPr id="246" name="Google Shape;246;p38"/>
          <p:cNvCxnSpPr/>
          <p:nvPr/>
        </p:nvCxnSpPr>
        <p:spPr>
          <a:xfrm>
            <a:off x="5330975" y="3057375"/>
            <a:ext cx="986700" cy="0"/>
          </a:xfrm>
          <a:prstGeom prst="straightConnector1">
            <a:avLst/>
          </a:prstGeom>
          <a:noFill/>
          <a:ln cap="flat" cmpd="sng" w="38100">
            <a:solidFill>
              <a:srgbClr val="6AA84F"/>
            </a:solidFill>
            <a:prstDash val="solid"/>
            <a:round/>
            <a:headEnd len="med" w="med" type="none"/>
            <a:tailEnd len="med" w="med" type="triangle"/>
          </a:ln>
        </p:spPr>
      </p:cxnSp>
      <p:cxnSp>
        <p:nvCxnSpPr>
          <p:cNvPr id="247" name="Google Shape;247;p38"/>
          <p:cNvCxnSpPr/>
          <p:nvPr/>
        </p:nvCxnSpPr>
        <p:spPr>
          <a:xfrm>
            <a:off x="5344375" y="2571750"/>
            <a:ext cx="986700" cy="0"/>
          </a:xfrm>
          <a:prstGeom prst="straightConnector1">
            <a:avLst/>
          </a:prstGeom>
          <a:noFill/>
          <a:ln cap="flat" cmpd="sng" w="38100">
            <a:solidFill>
              <a:srgbClr val="783F04"/>
            </a:solidFill>
            <a:prstDash val="solid"/>
            <a:round/>
            <a:headEnd len="med" w="med"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24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3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 Imputation: VIPER [Chen &amp; Zhou (2018)]</a:t>
            </a:r>
            <a:endParaRPr/>
          </a:p>
        </p:txBody>
      </p:sp>
      <p:pic>
        <p:nvPicPr>
          <p:cNvPr id="253" name="Google Shape;253;p39"/>
          <p:cNvPicPr preferRelativeResize="0"/>
          <p:nvPr/>
        </p:nvPicPr>
        <p:blipFill>
          <a:blip r:embed="rId3">
            <a:alphaModFix/>
          </a:blip>
          <a:stretch>
            <a:fillRect/>
          </a:stretch>
        </p:blipFill>
        <p:spPr>
          <a:xfrm>
            <a:off x="311700" y="1394500"/>
            <a:ext cx="5670851" cy="2932350"/>
          </a:xfrm>
          <a:prstGeom prst="rect">
            <a:avLst/>
          </a:prstGeom>
          <a:noFill/>
          <a:ln>
            <a:noFill/>
          </a:ln>
        </p:spPr>
      </p:pic>
      <p:pic>
        <p:nvPicPr>
          <p:cNvPr id="254" name="Google Shape;254;p39"/>
          <p:cNvPicPr preferRelativeResize="0"/>
          <p:nvPr/>
        </p:nvPicPr>
        <p:blipFill>
          <a:blip r:embed="rId4">
            <a:alphaModFix/>
          </a:blip>
          <a:stretch>
            <a:fillRect/>
          </a:stretch>
        </p:blipFill>
        <p:spPr>
          <a:xfrm>
            <a:off x="5841651" y="1559889"/>
            <a:ext cx="3111153" cy="2669324"/>
          </a:xfrm>
          <a:prstGeom prst="rect">
            <a:avLst/>
          </a:prstGeom>
          <a:noFill/>
          <a:ln>
            <a:noFill/>
          </a:ln>
        </p:spPr>
      </p:pic>
      <p:sp>
        <p:nvSpPr>
          <p:cNvPr id="255" name="Google Shape;255;p39"/>
          <p:cNvSpPr txBox="1"/>
          <p:nvPr/>
        </p:nvSpPr>
        <p:spPr>
          <a:xfrm>
            <a:off x="598100" y="1248600"/>
            <a:ext cx="2189400" cy="4287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rPr>
              <a:t>Mclust (ARI: 0.39)</a:t>
            </a:r>
            <a:endParaRPr sz="1800">
              <a:solidFill>
                <a:schemeClr val="dk2"/>
              </a:solidFill>
            </a:endParaRPr>
          </a:p>
        </p:txBody>
      </p:sp>
      <p:sp>
        <p:nvSpPr>
          <p:cNvPr id="256" name="Google Shape;256;p39"/>
          <p:cNvSpPr txBox="1"/>
          <p:nvPr/>
        </p:nvSpPr>
        <p:spPr>
          <a:xfrm>
            <a:off x="3264625" y="1248600"/>
            <a:ext cx="2330400" cy="4287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rPr>
              <a:t>K Means</a:t>
            </a:r>
            <a:r>
              <a:rPr lang="en" sz="1800">
                <a:solidFill>
                  <a:schemeClr val="dk2"/>
                </a:solidFill>
              </a:rPr>
              <a:t> (ARI: 0.25)</a:t>
            </a:r>
            <a:endParaRPr sz="1800">
              <a:solidFill>
                <a:schemeClr val="dk2"/>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4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 Imputation: MAGIC [van Dijk et al. (2018)]</a:t>
            </a:r>
            <a:endParaRPr/>
          </a:p>
        </p:txBody>
      </p:sp>
      <p:pic>
        <p:nvPicPr>
          <p:cNvPr id="262" name="Google Shape;262;p40"/>
          <p:cNvPicPr preferRelativeResize="0"/>
          <p:nvPr/>
        </p:nvPicPr>
        <p:blipFill>
          <a:blip r:embed="rId3">
            <a:alphaModFix/>
          </a:blip>
          <a:stretch>
            <a:fillRect/>
          </a:stretch>
        </p:blipFill>
        <p:spPr>
          <a:xfrm>
            <a:off x="0" y="1164679"/>
            <a:ext cx="9143999" cy="3763591"/>
          </a:xfrm>
          <a:prstGeom prst="rect">
            <a:avLst/>
          </a:prstGeom>
          <a:noFill/>
          <a:ln>
            <a:noFill/>
          </a:ln>
        </p:spPr>
      </p:pic>
      <p:sp>
        <p:nvSpPr>
          <p:cNvPr id="263" name="Google Shape;263;p40"/>
          <p:cNvSpPr txBox="1"/>
          <p:nvPr/>
        </p:nvSpPr>
        <p:spPr>
          <a:xfrm>
            <a:off x="2459425" y="1186175"/>
            <a:ext cx="2055300" cy="22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rPr>
              <a:t>ARI = 0.22</a:t>
            </a:r>
            <a:endParaRPr sz="1800">
              <a:solidFill>
                <a:schemeClr val="dk2"/>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4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 Imputation: MAGIC [van Dijk et al. (2018)]</a:t>
            </a:r>
            <a:endParaRPr/>
          </a:p>
        </p:txBody>
      </p:sp>
      <p:sp>
        <p:nvSpPr>
          <p:cNvPr id="269" name="Google Shape;269;p4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68300" lvl="0" marL="457200" rtl="0" algn="l">
              <a:spcBef>
                <a:spcPts val="0"/>
              </a:spcBef>
              <a:spcAft>
                <a:spcPts val="0"/>
              </a:spcAft>
              <a:buSzPts val="2200"/>
              <a:buChar char="-"/>
            </a:pPr>
            <a:r>
              <a:rPr lang="en" sz="2200"/>
              <a:t>MAGIC only takes transcriptomic data into account</a:t>
            </a:r>
            <a:endParaRPr sz="2200"/>
          </a:p>
          <a:p>
            <a:pPr indent="-368300" lvl="0" marL="457200" rtl="0" algn="l">
              <a:spcBef>
                <a:spcPts val="0"/>
              </a:spcBef>
              <a:spcAft>
                <a:spcPts val="0"/>
              </a:spcAft>
              <a:buSzPts val="2200"/>
              <a:buChar char="-"/>
            </a:pPr>
            <a:r>
              <a:rPr lang="en" sz="2200"/>
              <a:t>we also have spatial data</a:t>
            </a:r>
            <a:endParaRPr sz="2200"/>
          </a:p>
          <a:p>
            <a:pPr indent="-368300" lvl="1" marL="914400" rtl="0" algn="l">
              <a:spcBef>
                <a:spcPts val="0"/>
              </a:spcBef>
              <a:spcAft>
                <a:spcPts val="0"/>
              </a:spcAft>
              <a:buSzPts val="2200"/>
              <a:buChar char="-"/>
            </a:pPr>
            <a:r>
              <a:rPr lang="en" sz="2200"/>
              <a:t>introducing: spatial smoothing</a:t>
            </a:r>
            <a:endParaRPr sz="22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The Data</a:t>
            </a:r>
            <a:endParaRPr/>
          </a:p>
        </p:txBody>
      </p:sp>
      <p:sp>
        <p:nvSpPr>
          <p:cNvPr id="66" name="Google Shape;66;p15"/>
          <p:cNvSpPr txBox="1"/>
          <p:nvPr>
            <p:ph idx="1" type="body"/>
          </p:nvPr>
        </p:nvSpPr>
        <p:spPr>
          <a:xfrm>
            <a:off x="311700" y="1152475"/>
            <a:ext cx="5070600" cy="3416400"/>
          </a:xfrm>
          <a:prstGeom prst="rect">
            <a:avLst/>
          </a:prstGeom>
        </p:spPr>
        <p:txBody>
          <a:bodyPr anchorCtr="0" anchor="t" bIns="91425" lIns="91425" spcFirstLastPara="1" rIns="91425" wrap="square" tIns="91425">
            <a:normAutofit/>
          </a:bodyPr>
          <a:lstStyle/>
          <a:p>
            <a:pPr indent="-368300" lvl="0" marL="457200" rtl="0" algn="l">
              <a:spcBef>
                <a:spcPts val="0"/>
              </a:spcBef>
              <a:spcAft>
                <a:spcPts val="0"/>
              </a:spcAft>
              <a:buSzPts val="2200"/>
              <a:buChar char="-"/>
            </a:pPr>
            <a:r>
              <a:rPr lang="en" sz="2200"/>
              <a:t>3460 cells</a:t>
            </a:r>
            <a:endParaRPr sz="2200"/>
          </a:p>
          <a:p>
            <a:pPr indent="-342900" lvl="1" marL="914400" rtl="0" algn="l">
              <a:spcBef>
                <a:spcPts val="0"/>
              </a:spcBef>
              <a:spcAft>
                <a:spcPts val="0"/>
              </a:spcAft>
              <a:buSzPts val="1800"/>
              <a:buChar char="-"/>
            </a:pPr>
            <a:r>
              <a:rPr lang="en" sz="1800"/>
              <a:t>human</a:t>
            </a:r>
            <a:endParaRPr sz="1800"/>
          </a:p>
          <a:p>
            <a:pPr indent="-342900" lvl="1" marL="914400" rtl="0" algn="l">
              <a:spcBef>
                <a:spcPts val="0"/>
              </a:spcBef>
              <a:spcAft>
                <a:spcPts val="0"/>
              </a:spcAft>
              <a:buSzPts val="1800"/>
              <a:buChar char="-"/>
            </a:pPr>
            <a:r>
              <a:rPr lang="en" sz="1800"/>
              <a:t>dorsolateral </a:t>
            </a:r>
            <a:r>
              <a:rPr lang="en" sz="1800"/>
              <a:t>prefrontal</a:t>
            </a:r>
            <a:r>
              <a:rPr lang="en" sz="1800"/>
              <a:t> cortex</a:t>
            </a:r>
            <a:endParaRPr sz="1800"/>
          </a:p>
          <a:p>
            <a:pPr indent="-342900" lvl="1" marL="914400" rtl="0" algn="l">
              <a:spcBef>
                <a:spcPts val="0"/>
              </a:spcBef>
              <a:spcAft>
                <a:spcPts val="0"/>
              </a:spcAft>
              <a:buSzPts val="1800"/>
              <a:buChar char="-"/>
            </a:pPr>
            <a:r>
              <a:rPr lang="en" sz="1800"/>
              <a:t>7 layers</a:t>
            </a:r>
            <a:endParaRPr sz="1800"/>
          </a:p>
          <a:p>
            <a:pPr indent="-368300" lvl="0" marL="457200" rtl="0" algn="l">
              <a:spcBef>
                <a:spcPts val="0"/>
              </a:spcBef>
              <a:spcAft>
                <a:spcPts val="0"/>
              </a:spcAft>
              <a:buSzPts val="2200"/>
              <a:buChar char="-"/>
            </a:pPr>
            <a:r>
              <a:rPr lang="en" sz="2200"/>
              <a:t>33538 RNA transcripts sequenced</a:t>
            </a:r>
            <a:endParaRPr sz="2200"/>
          </a:p>
          <a:p>
            <a:pPr indent="-342900" lvl="1" marL="914400" rtl="0" algn="l">
              <a:spcBef>
                <a:spcPts val="0"/>
              </a:spcBef>
              <a:spcAft>
                <a:spcPts val="0"/>
              </a:spcAft>
              <a:buSzPts val="1800"/>
              <a:buChar char="-"/>
            </a:pPr>
            <a:r>
              <a:rPr lang="en" sz="1800"/>
              <a:t>12226 have no expression data for any cell!</a:t>
            </a:r>
            <a:endParaRPr sz="1800"/>
          </a:p>
          <a:p>
            <a:pPr indent="-368300" lvl="0" marL="457200" rtl="0" algn="l">
              <a:spcBef>
                <a:spcPts val="0"/>
              </a:spcBef>
              <a:spcAft>
                <a:spcPts val="0"/>
              </a:spcAft>
              <a:buSzPts val="2200"/>
              <a:buChar char="-"/>
            </a:pPr>
            <a:r>
              <a:rPr lang="en" sz="2200"/>
              <a:t>spatial information</a:t>
            </a:r>
            <a:endParaRPr sz="2200"/>
          </a:p>
          <a:p>
            <a:pPr indent="-342900" lvl="1" marL="914400" rtl="0" algn="l">
              <a:spcBef>
                <a:spcPts val="0"/>
              </a:spcBef>
              <a:spcAft>
                <a:spcPts val="0"/>
              </a:spcAft>
              <a:buSzPts val="1800"/>
              <a:buChar char="-"/>
            </a:pPr>
            <a:r>
              <a:rPr lang="en" sz="1800"/>
              <a:t>x and y coordinates</a:t>
            </a:r>
            <a:endParaRPr sz="1800"/>
          </a:p>
        </p:txBody>
      </p:sp>
      <p:pic>
        <p:nvPicPr>
          <p:cNvPr id="67" name="Google Shape;67;p15"/>
          <p:cNvPicPr preferRelativeResize="0"/>
          <p:nvPr/>
        </p:nvPicPr>
        <p:blipFill>
          <a:blip r:embed="rId3">
            <a:alphaModFix/>
          </a:blip>
          <a:stretch>
            <a:fillRect/>
          </a:stretch>
        </p:blipFill>
        <p:spPr>
          <a:xfrm>
            <a:off x="5544325" y="1586100"/>
            <a:ext cx="2963150" cy="2549149"/>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4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Convolutional Filter</a:t>
            </a:r>
            <a:endParaRPr/>
          </a:p>
        </p:txBody>
      </p:sp>
      <p:graphicFrame>
        <p:nvGraphicFramePr>
          <p:cNvPr id="275" name="Google Shape;275;p42"/>
          <p:cNvGraphicFramePr/>
          <p:nvPr/>
        </p:nvGraphicFramePr>
        <p:xfrm>
          <a:off x="655775" y="1383150"/>
          <a:ext cx="3000000" cy="3000000"/>
        </p:xfrm>
        <a:graphic>
          <a:graphicData uri="http://schemas.openxmlformats.org/drawingml/2006/table">
            <a:tbl>
              <a:tblPr>
                <a:noFill/>
                <a:tableStyleId>{0D508664-06F1-4E53-8B8A-132A2EBC3F7E}</a:tableStyleId>
              </a:tblPr>
              <a:tblGrid>
                <a:gridCol w="484400"/>
                <a:gridCol w="484400"/>
                <a:gridCol w="484400"/>
              </a:tblGrid>
              <a:tr h="381000">
                <a:tc>
                  <a:txBody>
                    <a:bodyPr/>
                    <a:lstStyle/>
                    <a:p>
                      <a:pPr indent="0" lvl="0" marL="0" rtl="0" algn="l">
                        <a:spcBef>
                          <a:spcPts val="0"/>
                        </a:spcBef>
                        <a:spcAft>
                          <a:spcPts val="0"/>
                        </a:spcAft>
                        <a:buNone/>
                      </a:pPr>
                      <a:r>
                        <a:rPr lang="en"/>
                        <a:t>w</a:t>
                      </a:r>
                      <a:endParaRPr/>
                    </a:p>
                  </a:txBody>
                  <a:tcPr marT="91425" marB="91425" marR="91425" marL="91425"/>
                </a:tc>
                <a:tc>
                  <a:txBody>
                    <a:bodyPr/>
                    <a:lstStyle/>
                    <a:p>
                      <a:pPr indent="0" lvl="0" marL="0" rtl="0" algn="l">
                        <a:spcBef>
                          <a:spcPts val="0"/>
                        </a:spcBef>
                        <a:spcAft>
                          <a:spcPts val="0"/>
                        </a:spcAft>
                        <a:buNone/>
                      </a:pPr>
                      <a:r>
                        <a:rPr lang="en"/>
                        <a:t>w</a:t>
                      </a:r>
                      <a:endParaRPr/>
                    </a:p>
                  </a:txBody>
                  <a:tcPr marT="91425" marB="91425" marR="91425" marL="91425"/>
                </a:tc>
                <a:tc>
                  <a:txBody>
                    <a:bodyPr/>
                    <a:lstStyle/>
                    <a:p>
                      <a:pPr indent="0" lvl="0" marL="0" rtl="0" algn="l">
                        <a:spcBef>
                          <a:spcPts val="0"/>
                        </a:spcBef>
                        <a:spcAft>
                          <a:spcPts val="0"/>
                        </a:spcAft>
                        <a:buNone/>
                      </a:pPr>
                      <a:r>
                        <a:rPr lang="en"/>
                        <a:t>w</a:t>
                      </a:r>
                      <a:endParaRPr/>
                    </a:p>
                  </a:txBody>
                  <a:tcPr marT="91425" marB="91425" marR="91425" marL="91425"/>
                </a:tc>
              </a:tr>
              <a:tr h="381000">
                <a:tc>
                  <a:txBody>
                    <a:bodyPr/>
                    <a:lstStyle/>
                    <a:p>
                      <a:pPr indent="0" lvl="0" marL="0" rtl="0" algn="l">
                        <a:spcBef>
                          <a:spcPts val="0"/>
                        </a:spcBef>
                        <a:spcAft>
                          <a:spcPts val="0"/>
                        </a:spcAft>
                        <a:buNone/>
                      </a:pPr>
                      <a:r>
                        <a:rPr lang="en"/>
                        <a:t>w</a:t>
                      </a:r>
                      <a:endParaRPr/>
                    </a:p>
                  </a:txBody>
                  <a:tcPr marT="91425" marB="91425" marR="91425" marL="91425"/>
                </a:tc>
                <a:tc>
                  <a:txBody>
                    <a:bodyPr/>
                    <a:lstStyle/>
                    <a:p>
                      <a:pPr indent="0" lvl="0" marL="0" rtl="0" algn="l">
                        <a:spcBef>
                          <a:spcPts val="0"/>
                        </a:spcBef>
                        <a:spcAft>
                          <a:spcPts val="0"/>
                        </a:spcAft>
                        <a:buNone/>
                      </a:pPr>
                      <a:r>
                        <a:rPr lang="en"/>
                        <a:t>1</a:t>
                      </a:r>
                      <a:endParaRPr/>
                    </a:p>
                  </a:txBody>
                  <a:tcPr marT="91425" marB="91425" marR="91425" marL="91425"/>
                </a:tc>
                <a:tc>
                  <a:txBody>
                    <a:bodyPr/>
                    <a:lstStyle/>
                    <a:p>
                      <a:pPr indent="0" lvl="0" marL="0" rtl="0" algn="l">
                        <a:spcBef>
                          <a:spcPts val="0"/>
                        </a:spcBef>
                        <a:spcAft>
                          <a:spcPts val="0"/>
                        </a:spcAft>
                        <a:buNone/>
                      </a:pPr>
                      <a:r>
                        <a:rPr lang="en"/>
                        <a:t>w</a:t>
                      </a:r>
                      <a:endParaRPr/>
                    </a:p>
                  </a:txBody>
                  <a:tcPr marT="91425" marB="91425" marR="91425" marL="91425"/>
                </a:tc>
              </a:tr>
              <a:tr h="381000">
                <a:tc>
                  <a:txBody>
                    <a:bodyPr/>
                    <a:lstStyle/>
                    <a:p>
                      <a:pPr indent="0" lvl="0" marL="0" rtl="0" algn="l">
                        <a:spcBef>
                          <a:spcPts val="0"/>
                        </a:spcBef>
                        <a:spcAft>
                          <a:spcPts val="0"/>
                        </a:spcAft>
                        <a:buNone/>
                      </a:pPr>
                      <a:r>
                        <a:rPr lang="en"/>
                        <a:t>w</a:t>
                      </a:r>
                      <a:endParaRPr/>
                    </a:p>
                  </a:txBody>
                  <a:tcPr marT="91425" marB="91425" marR="91425" marL="91425"/>
                </a:tc>
                <a:tc>
                  <a:txBody>
                    <a:bodyPr/>
                    <a:lstStyle/>
                    <a:p>
                      <a:pPr indent="0" lvl="0" marL="0" rtl="0" algn="l">
                        <a:spcBef>
                          <a:spcPts val="0"/>
                        </a:spcBef>
                        <a:spcAft>
                          <a:spcPts val="0"/>
                        </a:spcAft>
                        <a:buNone/>
                      </a:pPr>
                      <a:r>
                        <a:rPr lang="en"/>
                        <a:t>w</a:t>
                      </a:r>
                      <a:endParaRPr/>
                    </a:p>
                  </a:txBody>
                  <a:tcPr marT="91425" marB="91425" marR="91425" marL="91425"/>
                </a:tc>
                <a:tc>
                  <a:txBody>
                    <a:bodyPr/>
                    <a:lstStyle/>
                    <a:p>
                      <a:pPr indent="0" lvl="0" marL="0" rtl="0" algn="l">
                        <a:spcBef>
                          <a:spcPts val="0"/>
                        </a:spcBef>
                        <a:spcAft>
                          <a:spcPts val="0"/>
                        </a:spcAft>
                        <a:buNone/>
                      </a:pPr>
                      <a:r>
                        <a:rPr lang="en"/>
                        <a:t>w</a:t>
                      </a:r>
                      <a:endParaRPr/>
                    </a:p>
                  </a:txBody>
                  <a:tcPr marT="91425" marB="91425" marR="91425" marL="91425"/>
                </a:tc>
              </a:tr>
            </a:tbl>
          </a:graphicData>
        </a:graphic>
      </p:graphicFrame>
      <p:sp>
        <p:nvSpPr>
          <p:cNvPr id="276" name="Google Shape;276;p42"/>
          <p:cNvSpPr txBox="1"/>
          <p:nvPr/>
        </p:nvSpPr>
        <p:spPr>
          <a:xfrm>
            <a:off x="2967075" y="1281250"/>
            <a:ext cx="3034500" cy="118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200">
                <a:solidFill>
                  <a:schemeClr val="dk2"/>
                </a:solidFill>
              </a:rPr>
              <a:t>w </a:t>
            </a:r>
            <a:r>
              <a:rPr lang="en" sz="2200">
                <a:solidFill>
                  <a:schemeClr val="dk2"/>
                </a:solidFill>
              </a:rPr>
              <a:t>∈ 0.1*[0:10]</a:t>
            </a:r>
            <a:endParaRPr sz="2200">
              <a:solidFill>
                <a:schemeClr val="dk2"/>
              </a:solidFill>
            </a:endParaRPr>
          </a:p>
          <a:p>
            <a:pPr indent="0" lvl="0" marL="0" rtl="0" algn="l">
              <a:spcBef>
                <a:spcPts val="0"/>
              </a:spcBef>
              <a:spcAft>
                <a:spcPts val="0"/>
              </a:spcAft>
              <a:buNone/>
            </a:pPr>
            <a:r>
              <a:rPr lang="en" sz="2200">
                <a:solidFill>
                  <a:schemeClr val="dk2"/>
                </a:solidFill>
              </a:rPr>
              <a:t>Tune w to get best ARI</a:t>
            </a:r>
            <a:endParaRPr sz="2200">
              <a:solidFill>
                <a:schemeClr val="dk2"/>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4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MAGIC, Spatial Smoothing (</a:t>
            </a:r>
            <a:r>
              <a:rPr lang="en"/>
              <a:t>w=0.5</a:t>
            </a:r>
            <a:r>
              <a:rPr lang="en"/>
              <a:t>), PCA</a:t>
            </a:r>
            <a:r>
              <a:rPr lang="en"/>
              <a:t>, UMAP</a:t>
            </a:r>
            <a:r>
              <a:rPr lang="en"/>
              <a:t>, k-means</a:t>
            </a:r>
            <a:endParaRPr/>
          </a:p>
        </p:txBody>
      </p:sp>
      <p:pic>
        <p:nvPicPr>
          <p:cNvPr id="282" name="Google Shape;282;p43"/>
          <p:cNvPicPr preferRelativeResize="0"/>
          <p:nvPr/>
        </p:nvPicPr>
        <p:blipFill>
          <a:blip r:embed="rId3">
            <a:alphaModFix/>
          </a:blip>
          <a:stretch>
            <a:fillRect/>
          </a:stretch>
        </p:blipFill>
        <p:spPr>
          <a:xfrm>
            <a:off x="0" y="1689398"/>
            <a:ext cx="6248275" cy="2571752"/>
          </a:xfrm>
          <a:prstGeom prst="rect">
            <a:avLst/>
          </a:prstGeom>
          <a:noFill/>
          <a:ln>
            <a:noFill/>
          </a:ln>
        </p:spPr>
      </p:pic>
      <p:pic>
        <p:nvPicPr>
          <p:cNvPr id="283" name="Google Shape;283;p43"/>
          <p:cNvPicPr preferRelativeResize="0"/>
          <p:nvPr/>
        </p:nvPicPr>
        <p:blipFill>
          <a:blip r:embed="rId4">
            <a:alphaModFix/>
          </a:blip>
          <a:stretch>
            <a:fillRect/>
          </a:stretch>
        </p:blipFill>
        <p:spPr>
          <a:xfrm>
            <a:off x="2895729" y="1689400"/>
            <a:ext cx="6248270" cy="2571750"/>
          </a:xfrm>
          <a:prstGeom prst="rect">
            <a:avLst/>
          </a:prstGeom>
          <a:noFill/>
          <a:ln>
            <a:noFill/>
          </a:ln>
        </p:spPr>
      </p:pic>
      <p:sp>
        <p:nvSpPr>
          <p:cNvPr id="284" name="Google Shape;284;p43"/>
          <p:cNvSpPr txBox="1"/>
          <p:nvPr/>
        </p:nvSpPr>
        <p:spPr>
          <a:xfrm>
            <a:off x="0" y="4334075"/>
            <a:ext cx="2895600" cy="447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dk2"/>
                </a:solidFill>
              </a:rPr>
              <a:t>ARI = 0.22</a:t>
            </a:r>
            <a:endParaRPr sz="1800">
              <a:solidFill>
                <a:schemeClr val="dk2"/>
              </a:solidFill>
            </a:endParaRPr>
          </a:p>
        </p:txBody>
      </p:sp>
      <p:sp>
        <p:nvSpPr>
          <p:cNvPr id="285" name="Google Shape;285;p43"/>
          <p:cNvSpPr txBox="1"/>
          <p:nvPr/>
        </p:nvSpPr>
        <p:spPr>
          <a:xfrm>
            <a:off x="2895725" y="4334075"/>
            <a:ext cx="2895600" cy="447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dk2"/>
                </a:solidFill>
              </a:rPr>
              <a:t>ARI = 0.37</a:t>
            </a:r>
            <a:endParaRPr sz="1800">
              <a:solidFill>
                <a:schemeClr val="dk2"/>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4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Conclusions</a:t>
            </a:r>
            <a:endParaRPr/>
          </a:p>
        </p:txBody>
      </p:sp>
      <p:sp>
        <p:nvSpPr>
          <p:cNvPr id="291" name="Google Shape;291;p4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68300" lvl="0" marL="457200" rtl="0" algn="l">
              <a:spcBef>
                <a:spcPts val="0"/>
              </a:spcBef>
              <a:spcAft>
                <a:spcPts val="0"/>
              </a:spcAft>
              <a:buSzPts val="2200"/>
              <a:buChar char="-"/>
            </a:pPr>
            <a:r>
              <a:rPr lang="en" sz="2200"/>
              <a:t>b</a:t>
            </a:r>
            <a:r>
              <a:rPr lang="en" sz="2200"/>
              <a:t>est ARI = 0.39</a:t>
            </a:r>
            <a:endParaRPr sz="2200"/>
          </a:p>
          <a:p>
            <a:pPr indent="-368300" lvl="0" marL="457200" rtl="0" algn="l">
              <a:spcBef>
                <a:spcPts val="0"/>
              </a:spcBef>
              <a:spcAft>
                <a:spcPts val="0"/>
              </a:spcAft>
              <a:buSzPts val="2200"/>
              <a:buChar char="-"/>
            </a:pPr>
            <a:r>
              <a:rPr lang="en" sz="2200"/>
              <a:t>basic methods perform similarly</a:t>
            </a:r>
            <a:endParaRPr sz="2200"/>
          </a:p>
          <a:p>
            <a:pPr indent="-368300" lvl="0" marL="457200" rtl="0" algn="l">
              <a:spcBef>
                <a:spcPts val="0"/>
              </a:spcBef>
              <a:spcAft>
                <a:spcPts val="0"/>
              </a:spcAft>
              <a:buSzPts val="2200"/>
              <a:buChar char="-"/>
            </a:pPr>
            <a:r>
              <a:rPr lang="en" sz="2200"/>
              <a:t>large data set → dimensionality reduction important for practical computation</a:t>
            </a:r>
            <a:endParaRPr sz="2200"/>
          </a:p>
          <a:p>
            <a:pPr indent="-368300" lvl="0" marL="457200" rtl="0" algn="l">
              <a:spcBef>
                <a:spcPts val="0"/>
              </a:spcBef>
              <a:spcAft>
                <a:spcPts val="0"/>
              </a:spcAft>
              <a:buSzPts val="2200"/>
              <a:buChar char="-"/>
            </a:pPr>
            <a:r>
              <a:rPr lang="en" sz="2200"/>
              <a:t>imputation is important to handle dropout genes</a:t>
            </a:r>
            <a:endParaRPr sz="2200"/>
          </a:p>
          <a:p>
            <a:pPr indent="-368300" lvl="0" marL="457200" rtl="0" algn="l">
              <a:spcBef>
                <a:spcPts val="0"/>
              </a:spcBef>
              <a:spcAft>
                <a:spcPts val="0"/>
              </a:spcAft>
              <a:buSzPts val="2200"/>
              <a:buChar char="-"/>
            </a:pPr>
            <a:r>
              <a:rPr lang="en" sz="2200"/>
              <a:t>spatial smoothing significantly improved performance of algorithm</a:t>
            </a:r>
            <a:endParaRPr sz="2200"/>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4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References</a:t>
            </a:r>
            <a:endParaRPr/>
          </a:p>
        </p:txBody>
      </p:sp>
      <p:sp>
        <p:nvSpPr>
          <p:cNvPr id="297" name="Google Shape;297;p4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70000"/>
          </a:bodyPr>
          <a:lstStyle/>
          <a:p>
            <a:pPr indent="0" lvl="0" marL="0" rtl="0" algn="l">
              <a:spcBef>
                <a:spcPts val="0"/>
              </a:spcBef>
              <a:spcAft>
                <a:spcPts val="0"/>
              </a:spcAft>
              <a:buNone/>
            </a:pPr>
            <a:r>
              <a:rPr lang="en"/>
              <a:t>Chen, M., Zhou, X. </a:t>
            </a:r>
            <a:r>
              <a:rPr lang="en"/>
              <a:t>(2018). </a:t>
            </a:r>
            <a:r>
              <a:rPr lang="en"/>
              <a:t>VIPER: variability-preserving imputation for accurate gene expression recovery in single-cell RNA sequencing studies. </a:t>
            </a:r>
            <a:r>
              <a:rPr i="1" lang="en"/>
              <a:t>Genome Biol</a:t>
            </a:r>
            <a:r>
              <a:rPr lang="en"/>
              <a:t>, </a:t>
            </a:r>
            <a:r>
              <a:rPr i="1" lang="en"/>
              <a:t>19</a:t>
            </a:r>
            <a:r>
              <a:rPr lang="en"/>
              <a:t>(196). https://doi.org/10.1186/s13059-018-1575-1</a:t>
            </a:r>
            <a:endParaRPr/>
          </a:p>
          <a:p>
            <a:pPr indent="0" lvl="0" marL="0" rtl="0" algn="l">
              <a:spcBef>
                <a:spcPts val="1200"/>
              </a:spcBef>
              <a:spcAft>
                <a:spcPts val="0"/>
              </a:spcAft>
              <a:buNone/>
            </a:pPr>
            <a:r>
              <a:rPr lang="en"/>
              <a:t>Hou, W., Ji, Z., Ji, H., &amp; Hicks, S. C. (2020). A systematic evaluation of single-cell RNA-sequencing imputation methods. </a:t>
            </a:r>
            <a:r>
              <a:rPr i="1" lang="en"/>
              <a:t>Genome Biology</a:t>
            </a:r>
            <a:r>
              <a:rPr lang="en"/>
              <a:t>, </a:t>
            </a:r>
            <a:r>
              <a:rPr i="1" lang="en"/>
              <a:t>21</a:t>
            </a:r>
            <a:r>
              <a:rPr lang="en"/>
              <a:t>(1). https://doi.org/10.1186/s13059-020-02132-</a:t>
            </a:r>
            <a:r>
              <a:rPr lang="en"/>
              <a:t>x</a:t>
            </a:r>
            <a:endParaRPr/>
          </a:p>
          <a:p>
            <a:pPr indent="0" lvl="0" marL="0" rtl="0" algn="l">
              <a:spcBef>
                <a:spcPts val="1200"/>
              </a:spcBef>
              <a:spcAft>
                <a:spcPts val="0"/>
              </a:spcAft>
              <a:buNone/>
            </a:pPr>
            <a:r>
              <a:rPr lang="en"/>
              <a:t>Quinn, T. P., Richardson, M. F., Lovell, D., &amp; Crowley, T. M. (2017). Propr: An R-package for identifying proportionally abundant features using compositional data analysis. </a:t>
            </a:r>
            <a:r>
              <a:rPr i="1" lang="en"/>
              <a:t>Scientific Reports</a:t>
            </a:r>
            <a:r>
              <a:rPr lang="en"/>
              <a:t>, </a:t>
            </a:r>
            <a:r>
              <a:rPr i="1" lang="en"/>
              <a:t>7</a:t>
            </a:r>
            <a:r>
              <a:rPr lang="en"/>
              <a:t>(1). https://doi.org/10.1038/s41598-017-16520-0</a:t>
            </a:r>
            <a:endParaRPr/>
          </a:p>
          <a:p>
            <a:pPr indent="0" lvl="0" marL="0" rtl="0" algn="l">
              <a:spcBef>
                <a:spcPts val="1200"/>
              </a:spcBef>
              <a:spcAft>
                <a:spcPts val="0"/>
              </a:spcAft>
              <a:buNone/>
            </a:pPr>
            <a:r>
              <a:rPr lang="en"/>
              <a:t>Skinnider, M. A., Squair, J. W., &amp; Foster, L. J. (2019). Evaluating measures of association for single-cell transcriptomics. </a:t>
            </a:r>
            <a:r>
              <a:rPr i="1" lang="en"/>
              <a:t>Nature Methods</a:t>
            </a:r>
            <a:r>
              <a:rPr lang="en"/>
              <a:t>, </a:t>
            </a:r>
            <a:r>
              <a:rPr i="1" lang="en"/>
              <a:t>16</a:t>
            </a:r>
            <a:r>
              <a:rPr lang="en"/>
              <a:t>(5), 381–386. https://doi.org/10.1038/s41592-019-0372-4</a:t>
            </a:r>
            <a:endParaRPr/>
          </a:p>
          <a:p>
            <a:pPr indent="0" lvl="0" marL="0" rtl="0" algn="l">
              <a:spcBef>
                <a:spcPts val="1200"/>
              </a:spcBef>
              <a:spcAft>
                <a:spcPts val="1200"/>
              </a:spcAft>
              <a:buNone/>
            </a:pPr>
            <a:r>
              <a:rPr lang="en"/>
              <a:t>van Dijk, D., Sharma, R., Nainys, J., Yim, K., Kathail, P., Carr, A. J., Burdziak, C., Moon, K. R., Chaffer, C. L., Pattabiraman, D., Bierie, B., Mazutis, L., Wolf, G., Krishnaswamy, S., &amp; Pe’er, D. (2018). Recovering gene interactions from single-cell data using data diffusion. </a:t>
            </a:r>
            <a:r>
              <a:rPr i="1" lang="en"/>
              <a:t>Cell</a:t>
            </a:r>
            <a:r>
              <a:rPr lang="en"/>
              <a:t>, </a:t>
            </a:r>
            <a:r>
              <a:rPr i="1" lang="en"/>
              <a:t>174</a:t>
            </a:r>
            <a:r>
              <a:rPr lang="en"/>
              <a:t>(3). https://doi.org/10.1016/j.cell.2018.05.061</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46"/>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Extra Slides</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graphicFrame>
        <p:nvGraphicFramePr>
          <p:cNvPr id="307" name="Google Shape;307;p47"/>
          <p:cNvGraphicFramePr/>
          <p:nvPr/>
        </p:nvGraphicFramePr>
        <p:xfrm>
          <a:off x="785700" y="275225"/>
          <a:ext cx="3000000" cy="3000000"/>
        </p:xfrm>
        <a:graphic>
          <a:graphicData uri="http://schemas.openxmlformats.org/drawingml/2006/table">
            <a:tbl>
              <a:tblPr>
                <a:noFill/>
                <a:tableStyleId>{0D508664-06F1-4E53-8B8A-132A2EBC3F7E}</a:tableStyleId>
              </a:tblPr>
              <a:tblGrid>
                <a:gridCol w="2571050"/>
                <a:gridCol w="1667175"/>
                <a:gridCol w="1667175"/>
                <a:gridCol w="1667175"/>
              </a:tblGrid>
              <a:tr h="328075">
                <a:tc>
                  <a:txBody>
                    <a:bodyPr/>
                    <a:lstStyle/>
                    <a:p>
                      <a:pPr indent="0" lvl="0" marL="0" rtl="0" algn="ctr">
                        <a:spcBef>
                          <a:spcPts val="0"/>
                        </a:spcBef>
                        <a:spcAft>
                          <a:spcPts val="0"/>
                        </a:spcAft>
                        <a:buNone/>
                      </a:pPr>
                      <a:r>
                        <a:t/>
                      </a:r>
                      <a:endParaRPr sz="1200"/>
                    </a:p>
                  </a:txBody>
                  <a:tcPr marT="45700" marB="45700" marR="45700" marL="45700" anchor="ctr"/>
                </a:tc>
                <a:tc>
                  <a:txBody>
                    <a:bodyPr/>
                    <a:lstStyle/>
                    <a:p>
                      <a:pPr indent="0" lvl="0" marL="0" rtl="0" algn="ctr">
                        <a:spcBef>
                          <a:spcPts val="0"/>
                        </a:spcBef>
                        <a:spcAft>
                          <a:spcPts val="0"/>
                        </a:spcAft>
                        <a:buNone/>
                      </a:pPr>
                      <a:r>
                        <a:rPr i="1" lang="en" sz="1200"/>
                        <a:t>k</a:t>
                      </a:r>
                      <a:r>
                        <a:rPr lang="en" sz="1200"/>
                        <a:t>-means</a:t>
                      </a:r>
                      <a:endParaRPr sz="1200"/>
                    </a:p>
                  </a:txBody>
                  <a:tcPr marT="45700" marB="45700" marR="45700" marL="45700" anchor="ctr"/>
                </a:tc>
                <a:tc>
                  <a:txBody>
                    <a:bodyPr/>
                    <a:lstStyle/>
                    <a:p>
                      <a:pPr indent="0" lvl="0" marL="0" rtl="0" algn="ctr">
                        <a:spcBef>
                          <a:spcPts val="0"/>
                        </a:spcBef>
                        <a:spcAft>
                          <a:spcPts val="0"/>
                        </a:spcAft>
                        <a:buNone/>
                      </a:pPr>
                      <a:r>
                        <a:rPr lang="en" sz="1200"/>
                        <a:t>Hierarchical</a:t>
                      </a:r>
                      <a:endParaRPr sz="1200"/>
                    </a:p>
                  </a:txBody>
                  <a:tcPr marT="45700" marB="45700" marR="45700" marL="45700" anchor="ctr"/>
                </a:tc>
                <a:tc>
                  <a:txBody>
                    <a:bodyPr/>
                    <a:lstStyle/>
                    <a:p>
                      <a:pPr indent="0" lvl="0" marL="0" rtl="0" algn="ctr">
                        <a:spcBef>
                          <a:spcPts val="0"/>
                        </a:spcBef>
                        <a:spcAft>
                          <a:spcPts val="0"/>
                        </a:spcAft>
                        <a:buNone/>
                      </a:pPr>
                      <a:r>
                        <a:rPr lang="en" sz="1200"/>
                        <a:t>GMM</a:t>
                      </a:r>
                      <a:endParaRPr sz="1200"/>
                    </a:p>
                  </a:txBody>
                  <a:tcPr marT="45700" marB="45700" marR="45700" marL="45700" anchor="ctr"/>
                </a:tc>
              </a:tr>
              <a:tr h="328075">
                <a:tc>
                  <a:txBody>
                    <a:bodyPr/>
                    <a:lstStyle/>
                    <a:p>
                      <a:pPr indent="0" lvl="0" marL="0" rtl="0" algn="ctr">
                        <a:spcBef>
                          <a:spcPts val="0"/>
                        </a:spcBef>
                        <a:spcAft>
                          <a:spcPts val="0"/>
                        </a:spcAft>
                        <a:buNone/>
                      </a:pPr>
                      <a:r>
                        <a:rPr lang="en" sz="1200"/>
                        <a:t>Normalized Data</a:t>
                      </a:r>
                      <a:endParaRPr sz="1200"/>
                    </a:p>
                  </a:txBody>
                  <a:tcPr marT="45700" marB="45700" marR="45700" marL="45700" anchor="ctr"/>
                </a:tc>
                <a:tc>
                  <a:txBody>
                    <a:bodyPr/>
                    <a:lstStyle/>
                    <a:p>
                      <a:pPr indent="0" lvl="0" marL="0" rtl="0" algn="ctr">
                        <a:spcBef>
                          <a:spcPts val="0"/>
                        </a:spcBef>
                        <a:spcAft>
                          <a:spcPts val="0"/>
                        </a:spcAft>
                        <a:buNone/>
                      </a:pPr>
                      <a:r>
                        <a:rPr lang="en" sz="1200"/>
                        <a:t>0.18</a:t>
                      </a:r>
                      <a:endParaRPr sz="1200"/>
                    </a:p>
                  </a:txBody>
                  <a:tcPr marT="45700" marB="45700" marR="45700" marL="45700" anchor="ctr">
                    <a:solidFill>
                      <a:srgbClr val="FFF2CC"/>
                    </a:solidFill>
                  </a:tcPr>
                </a:tc>
                <a:tc>
                  <a:txBody>
                    <a:bodyPr/>
                    <a:lstStyle/>
                    <a:p>
                      <a:pPr indent="0" lvl="0" marL="0" rtl="0" algn="ctr">
                        <a:spcBef>
                          <a:spcPts val="0"/>
                        </a:spcBef>
                        <a:spcAft>
                          <a:spcPts val="0"/>
                        </a:spcAft>
                        <a:buNone/>
                      </a:pPr>
                      <a:r>
                        <a:rPr lang="en" sz="1200"/>
                        <a:t>0.18</a:t>
                      </a:r>
                      <a:endParaRPr sz="1200"/>
                    </a:p>
                  </a:txBody>
                  <a:tcPr marT="45700" marB="45700" marR="45700" marL="45700" anchor="ctr">
                    <a:solidFill>
                      <a:srgbClr val="FFF2CC"/>
                    </a:solidFill>
                  </a:tcPr>
                </a:tc>
                <a:tc>
                  <a:txBody>
                    <a:bodyPr/>
                    <a:lstStyle/>
                    <a:p>
                      <a:pPr indent="0" lvl="0" marL="0" rtl="0" algn="ctr">
                        <a:spcBef>
                          <a:spcPts val="0"/>
                        </a:spcBef>
                        <a:spcAft>
                          <a:spcPts val="0"/>
                        </a:spcAft>
                        <a:buNone/>
                      </a:pPr>
                      <a:r>
                        <a:rPr lang="en" sz="1200"/>
                        <a:t>0.22</a:t>
                      </a:r>
                      <a:endParaRPr sz="1200"/>
                    </a:p>
                  </a:txBody>
                  <a:tcPr marT="45700" marB="45700" marR="45700" marL="45700" anchor="ctr">
                    <a:solidFill>
                      <a:srgbClr val="FFF2CC"/>
                    </a:solidFill>
                  </a:tcPr>
                </a:tc>
              </a:tr>
              <a:tr h="328075">
                <a:tc>
                  <a:txBody>
                    <a:bodyPr/>
                    <a:lstStyle/>
                    <a:p>
                      <a:pPr indent="0" lvl="0" marL="0" rtl="0" algn="ctr">
                        <a:spcBef>
                          <a:spcPts val="0"/>
                        </a:spcBef>
                        <a:spcAft>
                          <a:spcPts val="0"/>
                        </a:spcAft>
                        <a:buNone/>
                      </a:pPr>
                      <a:r>
                        <a:rPr lang="en" sz="1200"/>
                        <a:t>PCA</a:t>
                      </a:r>
                      <a:endParaRPr sz="1200"/>
                    </a:p>
                  </a:txBody>
                  <a:tcPr marT="45700" marB="45700" marR="45700" marL="45700" anchor="ctr"/>
                </a:tc>
                <a:tc>
                  <a:txBody>
                    <a:bodyPr/>
                    <a:lstStyle/>
                    <a:p>
                      <a:pPr indent="0" lvl="0" marL="0" rtl="0" algn="ctr">
                        <a:spcBef>
                          <a:spcPts val="0"/>
                        </a:spcBef>
                        <a:spcAft>
                          <a:spcPts val="0"/>
                        </a:spcAft>
                        <a:buNone/>
                      </a:pPr>
                      <a:r>
                        <a:rPr lang="en" sz="1200"/>
                        <a:t>0.18</a:t>
                      </a:r>
                      <a:endParaRPr sz="1200"/>
                    </a:p>
                  </a:txBody>
                  <a:tcPr marT="45700" marB="45700" marR="45700" marL="45700" anchor="ctr">
                    <a:solidFill>
                      <a:srgbClr val="FFF2CC"/>
                    </a:solidFill>
                  </a:tcPr>
                </a:tc>
                <a:tc>
                  <a:txBody>
                    <a:bodyPr/>
                    <a:lstStyle/>
                    <a:p>
                      <a:pPr indent="0" lvl="0" marL="0" rtl="0" algn="ctr">
                        <a:spcBef>
                          <a:spcPts val="0"/>
                        </a:spcBef>
                        <a:spcAft>
                          <a:spcPts val="0"/>
                        </a:spcAft>
                        <a:buNone/>
                      </a:pPr>
                      <a:r>
                        <a:rPr lang="en" sz="1200"/>
                        <a:t>0.17</a:t>
                      </a:r>
                      <a:endParaRPr sz="1200"/>
                    </a:p>
                  </a:txBody>
                  <a:tcPr marT="45700" marB="45700" marR="45700" marL="45700" anchor="ctr">
                    <a:solidFill>
                      <a:srgbClr val="FFF2CC"/>
                    </a:solidFill>
                  </a:tcPr>
                </a:tc>
                <a:tc>
                  <a:txBody>
                    <a:bodyPr/>
                    <a:lstStyle/>
                    <a:p>
                      <a:pPr indent="0" lvl="0" marL="0" rtl="0" algn="ctr">
                        <a:spcBef>
                          <a:spcPts val="0"/>
                        </a:spcBef>
                        <a:spcAft>
                          <a:spcPts val="0"/>
                        </a:spcAft>
                        <a:buNone/>
                      </a:pPr>
                      <a:r>
                        <a:rPr lang="en" sz="1200"/>
                        <a:t>0.36</a:t>
                      </a:r>
                      <a:endParaRPr sz="1200"/>
                    </a:p>
                  </a:txBody>
                  <a:tcPr marT="45700" marB="45700" marR="45700" marL="45700" anchor="ctr">
                    <a:solidFill>
                      <a:srgbClr val="D9EAD3"/>
                    </a:solidFill>
                  </a:tcPr>
                </a:tc>
              </a:tr>
              <a:tr h="328075">
                <a:tc>
                  <a:txBody>
                    <a:bodyPr/>
                    <a:lstStyle/>
                    <a:p>
                      <a:pPr indent="0" lvl="0" marL="0" rtl="0" algn="ctr">
                        <a:spcBef>
                          <a:spcPts val="0"/>
                        </a:spcBef>
                        <a:spcAft>
                          <a:spcPts val="0"/>
                        </a:spcAft>
                        <a:buNone/>
                      </a:pPr>
                      <a:r>
                        <a:rPr lang="en" sz="1200"/>
                        <a:t>t-SNE</a:t>
                      </a:r>
                      <a:endParaRPr sz="1200"/>
                    </a:p>
                  </a:txBody>
                  <a:tcPr marT="45700" marB="45700" marR="45700" marL="45700" anchor="ctr">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200"/>
                        <a:t>0.18</a:t>
                      </a:r>
                      <a:endParaRPr sz="1200"/>
                    </a:p>
                  </a:txBody>
                  <a:tcPr marT="45700" marB="45700" marR="45700" marL="45700" anchor="ctr">
                    <a:solidFill>
                      <a:srgbClr val="FFF2CC"/>
                    </a:solidFill>
                  </a:tcPr>
                </a:tc>
                <a:tc>
                  <a:txBody>
                    <a:bodyPr/>
                    <a:lstStyle/>
                    <a:p>
                      <a:pPr indent="0" lvl="0" marL="0" rtl="0" algn="ctr">
                        <a:spcBef>
                          <a:spcPts val="0"/>
                        </a:spcBef>
                        <a:spcAft>
                          <a:spcPts val="0"/>
                        </a:spcAft>
                        <a:buNone/>
                      </a:pPr>
                      <a:r>
                        <a:rPr lang="en" sz="1200"/>
                        <a:t>0.26</a:t>
                      </a:r>
                      <a:endParaRPr sz="1200"/>
                    </a:p>
                  </a:txBody>
                  <a:tcPr marT="45700" marB="45700" marR="45700" marL="45700" anchor="ctr">
                    <a:solidFill>
                      <a:srgbClr val="D9EAD3"/>
                    </a:solidFill>
                  </a:tcPr>
                </a:tc>
                <a:tc>
                  <a:txBody>
                    <a:bodyPr/>
                    <a:lstStyle/>
                    <a:p>
                      <a:pPr indent="0" lvl="0" marL="0" rtl="0" algn="ctr">
                        <a:spcBef>
                          <a:spcPts val="0"/>
                        </a:spcBef>
                        <a:spcAft>
                          <a:spcPts val="0"/>
                        </a:spcAft>
                        <a:buNone/>
                      </a:pPr>
                      <a:r>
                        <a:rPr lang="en" sz="1200"/>
                        <a:t>0.29</a:t>
                      </a:r>
                      <a:endParaRPr sz="1200"/>
                    </a:p>
                  </a:txBody>
                  <a:tcPr marT="45700" marB="45700" marR="45700" marL="45700" anchor="ctr">
                    <a:solidFill>
                      <a:srgbClr val="D9EAD3"/>
                    </a:solidFill>
                  </a:tcPr>
                </a:tc>
              </a:tr>
              <a:tr h="328075">
                <a:tc>
                  <a:txBody>
                    <a:bodyPr/>
                    <a:lstStyle/>
                    <a:p>
                      <a:pPr indent="0" lvl="0" marL="0" rtl="0" algn="ctr">
                        <a:spcBef>
                          <a:spcPts val="0"/>
                        </a:spcBef>
                        <a:spcAft>
                          <a:spcPts val="0"/>
                        </a:spcAft>
                        <a:buNone/>
                      </a:pPr>
                      <a:r>
                        <a:rPr lang="en" sz="1200"/>
                        <a:t>UMAP</a:t>
                      </a:r>
                      <a:endParaRPr sz="1200"/>
                    </a:p>
                  </a:txBody>
                  <a:tcPr marT="45700" marB="45700" marR="45700" marL="4570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200"/>
                        <a:t>0.13</a:t>
                      </a:r>
                      <a:endParaRPr sz="1200"/>
                    </a:p>
                  </a:txBody>
                  <a:tcPr marT="45700" marB="45700" marR="45700" marL="45700" anchor="ctr">
                    <a:lnL cap="flat" cmpd="sng" w="9525">
                      <a:solidFill>
                        <a:srgbClr val="9E9E9E"/>
                      </a:solidFill>
                      <a:prstDash val="solid"/>
                      <a:round/>
                      <a:headEnd len="sm" w="sm" type="none"/>
                      <a:tailEnd len="sm" w="sm" type="none"/>
                    </a:lnL>
                    <a:solidFill>
                      <a:srgbClr val="F4CCCC"/>
                    </a:solidFill>
                  </a:tcPr>
                </a:tc>
                <a:tc>
                  <a:txBody>
                    <a:bodyPr/>
                    <a:lstStyle/>
                    <a:p>
                      <a:pPr indent="0" lvl="0" marL="0" rtl="0" algn="ctr">
                        <a:spcBef>
                          <a:spcPts val="0"/>
                        </a:spcBef>
                        <a:spcAft>
                          <a:spcPts val="0"/>
                        </a:spcAft>
                        <a:buNone/>
                      </a:pPr>
                      <a:r>
                        <a:rPr lang="en" sz="1200"/>
                        <a:t>0.22</a:t>
                      </a:r>
                      <a:endParaRPr sz="1200"/>
                    </a:p>
                  </a:txBody>
                  <a:tcPr marT="45700" marB="45700" marR="45700" marL="45700" anchor="ctr">
                    <a:solidFill>
                      <a:srgbClr val="FFF2CC"/>
                    </a:solidFill>
                  </a:tcPr>
                </a:tc>
                <a:tc>
                  <a:txBody>
                    <a:bodyPr/>
                    <a:lstStyle/>
                    <a:p>
                      <a:pPr indent="0" lvl="0" marL="0" rtl="0" algn="ctr">
                        <a:spcBef>
                          <a:spcPts val="0"/>
                        </a:spcBef>
                        <a:spcAft>
                          <a:spcPts val="0"/>
                        </a:spcAft>
                        <a:buNone/>
                      </a:pPr>
                      <a:r>
                        <a:rPr lang="en" sz="1200"/>
                        <a:t>0.15</a:t>
                      </a:r>
                      <a:endParaRPr sz="1200"/>
                    </a:p>
                  </a:txBody>
                  <a:tcPr marT="45700" marB="45700" marR="45700" marL="45700" anchor="ctr">
                    <a:solidFill>
                      <a:srgbClr val="FFF2CC"/>
                    </a:solidFill>
                  </a:tcPr>
                </a:tc>
              </a:tr>
              <a:tr h="328075">
                <a:tc>
                  <a:txBody>
                    <a:bodyPr/>
                    <a:lstStyle/>
                    <a:p>
                      <a:pPr indent="0" lvl="0" marL="0" rtl="0" algn="ctr">
                        <a:spcBef>
                          <a:spcPts val="0"/>
                        </a:spcBef>
                        <a:spcAft>
                          <a:spcPts val="0"/>
                        </a:spcAft>
                        <a:buNone/>
                      </a:pPr>
                      <a:r>
                        <a:rPr lang="en" sz="1200"/>
                        <a:t>Isomap</a:t>
                      </a:r>
                      <a:endParaRPr sz="1200"/>
                    </a:p>
                  </a:txBody>
                  <a:tcPr marT="45700" marB="45700" marR="45700" marL="4570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200"/>
                        <a:t>0.10</a:t>
                      </a:r>
                      <a:endParaRPr sz="1200"/>
                    </a:p>
                  </a:txBody>
                  <a:tcPr marT="45700" marB="45700" marR="45700" marL="45700" anchor="ctr">
                    <a:lnL cap="flat" cmpd="sng" w="9525">
                      <a:solidFill>
                        <a:srgbClr val="9E9E9E"/>
                      </a:solidFill>
                      <a:prstDash val="solid"/>
                      <a:round/>
                      <a:headEnd len="sm" w="sm" type="none"/>
                      <a:tailEnd len="sm" w="sm" type="none"/>
                    </a:lnL>
                    <a:solidFill>
                      <a:srgbClr val="F4CCCC"/>
                    </a:solidFill>
                  </a:tcPr>
                </a:tc>
                <a:tc>
                  <a:txBody>
                    <a:bodyPr/>
                    <a:lstStyle/>
                    <a:p>
                      <a:pPr indent="0" lvl="0" marL="0" rtl="0" algn="ctr">
                        <a:spcBef>
                          <a:spcPts val="0"/>
                        </a:spcBef>
                        <a:spcAft>
                          <a:spcPts val="0"/>
                        </a:spcAft>
                        <a:buNone/>
                      </a:pPr>
                      <a:r>
                        <a:rPr lang="en" sz="1200"/>
                        <a:t>0.10</a:t>
                      </a:r>
                      <a:endParaRPr sz="1200"/>
                    </a:p>
                  </a:txBody>
                  <a:tcPr marT="45700" marB="45700" marR="45700" marL="45700" anchor="ctr">
                    <a:solidFill>
                      <a:srgbClr val="F4CCCC"/>
                    </a:solidFill>
                  </a:tcPr>
                </a:tc>
                <a:tc>
                  <a:txBody>
                    <a:bodyPr/>
                    <a:lstStyle/>
                    <a:p>
                      <a:pPr indent="0" lvl="0" marL="0" rtl="0" algn="ctr">
                        <a:spcBef>
                          <a:spcPts val="0"/>
                        </a:spcBef>
                        <a:spcAft>
                          <a:spcPts val="0"/>
                        </a:spcAft>
                        <a:buNone/>
                      </a:pPr>
                      <a:r>
                        <a:t/>
                      </a:r>
                      <a:endParaRPr sz="1200"/>
                    </a:p>
                  </a:txBody>
                  <a:tcPr marT="45700" marB="45700" marR="45700" marL="45700" anchor="ctr"/>
                </a:tc>
              </a:tr>
              <a:tr h="328075">
                <a:tc>
                  <a:txBody>
                    <a:bodyPr/>
                    <a:lstStyle/>
                    <a:p>
                      <a:pPr indent="0" lvl="0" marL="0" rtl="0" algn="ctr">
                        <a:spcBef>
                          <a:spcPts val="0"/>
                        </a:spcBef>
                        <a:spcAft>
                          <a:spcPts val="0"/>
                        </a:spcAft>
                        <a:buNone/>
                      </a:pPr>
                      <a:r>
                        <a:rPr lang="en" sz="1200"/>
                        <a:t>PCA + t-SNE </a:t>
                      </a:r>
                      <a:endParaRPr sz="1200"/>
                    </a:p>
                  </a:txBody>
                  <a:tcPr marT="45700" marB="45700" marR="45700" marL="4570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200"/>
                        <a:t>0.29</a:t>
                      </a:r>
                      <a:endParaRPr sz="1200"/>
                    </a:p>
                  </a:txBody>
                  <a:tcPr marT="45700" marB="45700" marR="45700" marL="45700" anchor="ctr">
                    <a:lnL cap="flat" cmpd="sng" w="9525">
                      <a:solidFill>
                        <a:srgbClr val="9E9E9E"/>
                      </a:solidFill>
                      <a:prstDash val="solid"/>
                      <a:round/>
                      <a:headEnd len="sm" w="sm" type="none"/>
                      <a:tailEnd len="sm" w="sm" type="none"/>
                    </a:lnL>
                    <a:solidFill>
                      <a:srgbClr val="D9EAD3"/>
                    </a:solidFill>
                  </a:tcPr>
                </a:tc>
                <a:tc>
                  <a:txBody>
                    <a:bodyPr/>
                    <a:lstStyle/>
                    <a:p>
                      <a:pPr indent="0" lvl="0" marL="0" rtl="0" algn="ctr">
                        <a:spcBef>
                          <a:spcPts val="0"/>
                        </a:spcBef>
                        <a:spcAft>
                          <a:spcPts val="0"/>
                        </a:spcAft>
                        <a:buNone/>
                      </a:pPr>
                      <a:r>
                        <a:t/>
                      </a:r>
                      <a:endParaRPr sz="1200"/>
                    </a:p>
                  </a:txBody>
                  <a:tcPr marT="45700" marB="45700" marR="45700" marL="45700" anchor="ctr"/>
                </a:tc>
                <a:tc>
                  <a:txBody>
                    <a:bodyPr/>
                    <a:lstStyle/>
                    <a:p>
                      <a:pPr indent="0" lvl="0" marL="0" rtl="0" algn="ctr">
                        <a:spcBef>
                          <a:spcPts val="0"/>
                        </a:spcBef>
                        <a:spcAft>
                          <a:spcPts val="0"/>
                        </a:spcAft>
                        <a:buClr>
                          <a:schemeClr val="dk1"/>
                        </a:buClr>
                        <a:buSzPts val="1100"/>
                        <a:buFont typeface="Arial"/>
                        <a:buNone/>
                      </a:pPr>
                      <a:r>
                        <a:rPr lang="en" sz="1200">
                          <a:solidFill>
                            <a:schemeClr val="dk1"/>
                          </a:solidFill>
                        </a:rPr>
                        <a:t>0.28</a:t>
                      </a:r>
                      <a:endParaRPr sz="1200"/>
                    </a:p>
                  </a:txBody>
                  <a:tcPr marT="45700" marB="45700" marR="45700" marL="45700" anchor="ctr">
                    <a:solidFill>
                      <a:srgbClr val="D9EAD3"/>
                    </a:solidFill>
                  </a:tcPr>
                </a:tc>
              </a:tr>
              <a:tr h="328075">
                <a:tc>
                  <a:txBody>
                    <a:bodyPr/>
                    <a:lstStyle/>
                    <a:p>
                      <a:pPr indent="0" lvl="0" marL="0" rtl="0" algn="ctr">
                        <a:spcBef>
                          <a:spcPts val="0"/>
                        </a:spcBef>
                        <a:spcAft>
                          <a:spcPts val="0"/>
                        </a:spcAft>
                        <a:buNone/>
                      </a:pPr>
                      <a:r>
                        <a:rPr lang="en" sz="1200"/>
                        <a:t>PCA + UMAP</a:t>
                      </a:r>
                      <a:endParaRPr sz="1200"/>
                    </a:p>
                  </a:txBody>
                  <a:tcPr marT="45700" marB="45700" marR="45700" marL="45700" anchor="ctr">
                    <a:lnT cap="flat" cmpd="sng" w="9525">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rPr lang="en" sz="1200"/>
                        <a:t>0.27</a:t>
                      </a:r>
                      <a:endParaRPr sz="1200"/>
                    </a:p>
                  </a:txBody>
                  <a:tcPr marT="45700" marB="45700" marR="45700" marL="45700" anchor="ctr">
                    <a:solidFill>
                      <a:srgbClr val="D9EAD3"/>
                    </a:solidFill>
                  </a:tcPr>
                </a:tc>
                <a:tc>
                  <a:txBody>
                    <a:bodyPr/>
                    <a:lstStyle/>
                    <a:p>
                      <a:pPr indent="0" lvl="0" marL="0" rtl="0" algn="ctr">
                        <a:spcBef>
                          <a:spcPts val="0"/>
                        </a:spcBef>
                        <a:spcAft>
                          <a:spcPts val="0"/>
                        </a:spcAft>
                        <a:buNone/>
                      </a:pPr>
                      <a:r>
                        <a:t/>
                      </a:r>
                      <a:endParaRPr sz="1200"/>
                    </a:p>
                  </a:txBody>
                  <a:tcPr marT="45700" marB="45700" marR="45700" marL="45700" anchor="ctr"/>
                </a:tc>
                <a:tc>
                  <a:txBody>
                    <a:bodyPr/>
                    <a:lstStyle/>
                    <a:p>
                      <a:pPr indent="0" lvl="0" marL="0" rtl="0" algn="ctr">
                        <a:spcBef>
                          <a:spcPts val="0"/>
                        </a:spcBef>
                        <a:spcAft>
                          <a:spcPts val="0"/>
                        </a:spcAft>
                        <a:buNone/>
                      </a:pPr>
                      <a:r>
                        <a:rPr lang="en" sz="1200"/>
                        <a:t>0.35</a:t>
                      </a:r>
                      <a:endParaRPr sz="1200"/>
                    </a:p>
                  </a:txBody>
                  <a:tcPr marT="45700" marB="45700" marR="45700" marL="45700" anchor="ctr">
                    <a:solidFill>
                      <a:srgbClr val="D9EAD3"/>
                    </a:solidFill>
                  </a:tcPr>
                </a:tc>
              </a:tr>
              <a:tr h="328075">
                <a:tc>
                  <a:txBody>
                    <a:bodyPr/>
                    <a:lstStyle/>
                    <a:p>
                      <a:pPr indent="0" lvl="0" marL="0" rtl="0" algn="ctr">
                        <a:spcBef>
                          <a:spcPts val="0"/>
                        </a:spcBef>
                        <a:spcAft>
                          <a:spcPts val="0"/>
                        </a:spcAft>
                        <a:buNone/>
                      </a:pPr>
                      <a:r>
                        <a:rPr lang="en" sz="1200"/>
                        <a:t>PCA + UMAP (cosine)</a:t>
                      </a:r>
                      <a:endParaRPr sz="1200"/>
                    </a:p>
                  </a:txBody>
                  <a:tcPr marT="45700" marB="45700" marR="45700" marL="45700" anchor="ctr"/>
                </a:tc>
                <a:tc>
                  <a:txBody>
                    <a:bodyPr/>
                    <a:lstStyle/>
                    <a:p>
                      <a:pPr indent="0" lvl="0" marL="0" rtl="0" algn="ctr">
                        <a:spcBef>
                          <a:spcPts val="0"/>
                        </a:spcBef>
                        <a:spcAft>
                          <a:spcPts val="0"/>
                        </a:spcAft>
                        <a:buNone/>
                      </a:pPr>
                      <a:r>
                        <a:rPr lang="en" sz="1200"/>
                        <a:t>0.10</a:t>
                      </a:r>
                      <a:endParaRPr sz="1200"/>
                    </a:p>
                  </a:txBody>
                  <a:tcPr marT="45700" marB="45700" marR="45700" marL="45700" anchor="ctr">
                    <a:solidFill>
                      <a:srgbClr val="F4CCCC"/>
                    </a:solidFill>
                  </a:tcPr>
                </a:tc>
                <a:tc>
                  <a:txBody>
                    <a:bodyPr/>
                    <a:lstStyle/>
                    <a:p>
                      <a:pPr indent="0" lvl="0" marL="0" rtl="0" algn="ctr">
                        <a:spcBef>
                          <a:spcPts val="0"/>
                        </a:spcBef>
                        <a:spcAft>
                          <a:spcPts val="0"/>
                        </a:spcAft>
                        <a:buNone/>
                      </a:pPr>
                      <a:r>
                        <a:t/>
                      </a:r>
                      <a:endParaRPr sz="1200"/>
                    </a:p>
                  </a:txBody>
                  <a:tcPr marT="45700" marB="45700" marR="45700" marL="45700" anchor="ctr"/>
                </a:tc>
                <a:tc>
                  <a:txBody>
                    <a:bodyPr/>
                    <a:lstStyle/>
                    <a:p>
                      <a:pPr indent="0" lvl="0" marL="0" rtl="0" algn="ctr">
                        <a:spcBef>
                          <a:spcPts val="0"/>
                        </a:spcBef>
                        <a:spcAft>
                          <a:spcPts val="0"/>
                        </a:spcAft>
                        <a:buNone/>
                      </a:pPr>
                      <a:r>
                        <a:rPr lang="en" sz="1200"/>
                        <a:t>0.11</a:t>
                      </a:r>
                      <a:endParaRPr sz="1200"/>
                    </a:p>
                  </a:txBody>
                  <a:tcPr marT="45700" marB="45700" marR="45700" marL="45700" anchor="ctr">
                    <a:solidFill>
                      <a:srgbClr val="F4CCCC"/>
                    </a:solidFill>
                  </a:tcPr>
                </a:tc>
              </a:tr>
              <a:tr h="328075">
                <a:tc>
                  <a:txBody>
                    <a:bodyPr/>
                    <a:lstStyle/>
                    <a:p>
                      <a:pPr indent="0" lvl="0" marL="0" rtl="0" algn="ctr">
                        <a:spcBef>
                          <a:spcPts val="0"/>
                        </a:spcBef>
                        <a:spcAft>
                          <a:spcPts val="0"/>
                        </a:spcAft>
                        <a:buNone/>
                      </a:pPr>
                      <a:r>
                        <a:rPr lang="en" sz="1200"/>
                        <a:t>Proportionality, ρ</a:t>
                      </a:r>
                      <a:r>
                        <a:rPr baseline="-25000" lang="en" sz="1200"/>
                        <a:t>p</a:t>
                      </a:r>
                      <a:endParaRPr baseline="-25000" sz="1200"/>
                    </a:p>
                  </a:txBody>
                  <a:tcPr marT="45700" marB="45700" marR="45700" marL="45700" anchor="ctr"/>
                </a:tc>
                <a:tc>
                  <a:txBody>
                    <a:bodyPr/>
                    <a:lstStyle/>
                    <a:p>
                      <a:pPr indent="0" lvl="0" marL="0" rtl="0" algn="ctr">
                        <a:spcBef>
                          <a:spcPts val="0"/>
                        </a:spcBef>
                        <a:spcAft>
                          <a:spcPts val="0"/>
                        </a:spcAft>
                        <a:buNone/>
                      </a:pPr>
                      <a:r>
                        <a:t/>
                      </a:r>
                      <a:endParaRPr sz="1200"/>
                    </a:p>
                  </a:txBody>
                  <a:tcPr marT="45700" marB="45700" marR="45700" marL="45700" anchor="ctr"/>
                </a:tc>
                <a:tc>
                  <a:txBody>
                    <a:bodyPr/>
                    <a:lstStyle/>
                    <a:p>
                      <a:pPr indent="0" lvl="0" marL="0" rtl="0" algn="ctr">
                        <a:spcBef>
                          <a:spcPts val="0"/>
                        </a:spcBef>
                        <a:spcAft>
                          <a:spcPts val="0"/>
                        </a:spcAft>
                        <a:buNone/>
                      </a:pPr>
                      <a:r>
                        <a:rPr lang="en" sz="1200"/>
                        <a:t>0.14</a:t>
                      </a:r>
                      <a:endParaRPr sz="1200"/>
                    </a:p>
                  </a:txBody>
                  <a:tcPr marT="45700" marB="45700" marR="45700" marL="45700" anchor="ctr">
                    <a:solidFill>
                      <a:srgbClr val="F4CCCC"/>
                    </a:solidFill>
                  </a:tcPr>
                </a:tc>
                <a:tc>
                  <a:txBody>
                    <a:bodyPr/>
                    <a:lstStyle/>
                    <a:p>
                      <a:pPr indent="0" lvl="0" marL="0" rtl="0" algn="ctr">
                        <a:spcBef>
                          <a:spcPts val="0"/>
                        </a:spcBef>
                        <a:spcAft>
                          <a:spcPts val="0"/>
                        </a:spcAft>
                        <a:buNone/>
                      </a:pPr>
                      <a:r>
                        <a:t/>
                      </a:r>
                      <a:endParaRPr sz="1200"/>
                    </a:p>
                  </a:txBody>
                  <a:tcPr marT="45700" marB="45700" marR="45700" marL="45700" anchor="ctr"/>
                </a:tc>
              </a:tr>
              <a:tr h="328075">
                <a:tc>
                  <a:txBody>
                    <a:bodyPr/>
                    <a:lstStyle/>
                    <a:p>
                      <a:pPr indent="0" lvl="0" marL="0" rtl="0" algn="ctr">
                        <a:spcBef>
                          <a:spcPts val="0"/>
                        </a:spcBef>
                        <a:spcAft>
                          <a:spcPts val="0"/>
                        </a:spcAft>
                        <a:buClr>
                          <a:schemeClr val="dk1"/>
                        </a:buClr>
                        <a:buSzPts val="1100"/>
                        <a:buFont typeface="Arial"/>
                        <a:buNone/>
                      </a:pPr>
                      <a:r>
                        <a:rPr lang="en" sz="1200">
                          <a:solidFill>
                            <a:schemeClr val="dk1"/>
                          </a:solidFill>
                        </a:rPr>
                        <a:t>Proportionality, ϕ</a:t>
                      </a:r>
                      <a:r>
                        <a:rPr baseline="-25000" lang="en" sz="1200">
                          <a:solidFill>
                            <a:schemeClr val="dk1"/>
                          </a:solidFill>
                        </a:rPr>
                        <a:t>s</a:t>
                      </a:r>
                      <a:endParaRPr baseline="-25000" sz="1200"/>
                    </a:p>
                  </a:txBody>
                  <a:tcPr marT="45700" marB="45700" marR="45700" marL="45700" anchor="ctr"/>
                </a:tc>
                <a:tc>
                  <a:txBody>
                    <a:bodyPr/>
                    <a:lstStyle/>
                    <a:p>
                      <a:pPr indent="0" lvl="0" marL="0" rtl="0" algn="ctr">
                        <a:spcBef>
                          <a:spcPts val="0"/>
                        </a:spcBef>
                        <a:spcAft>
                          <a:spcPts val="0"/>
                        </a:spcAft>
                        <a:buNone/>
                      </a:pPr>
                      <a:r>
                        <a:t/>
                      </a:r>
                      <a:endParaRPr sz="1200"/>
                    </a:p>
                  </a:txBody>
                  <a:tcPr marT="45700" marB="45700" marR="45700" marL="45700" anchor="ctr"/>
                </a:tc>
                <a:tc>
                  <a:txBody>
                    <a:bodyPr/>
                    <a:lstStyle/>
                    <a:p>
                      <a:pPr indent="0" lvl="0" marL="0" rtl="0" algn="ctr">
                        <a:spcBef>
                          <a:spcPts val="0"/>
                        </a:spcBef>
                        <a:spcAft>
                          <a:spcPts val="0"/>
                        </a:spcAft>
                        <a:buNone/>
                      </a:pPr>
                      <a:r>
                        <a:rPr lang="en" sz="1200"/>
                        <a:t>0.15</a:t>
                      </a:r>
                      <a:endParaRPr sz="1200"/>
                    </a:p>
                  </a:txBody>
                  <a:tcPr marT="45700" marB="45700" marR="45700" marL="45700" anchor="ctr">
                    <a:solidFill>
                      <a:srgbClr val="FFF2CC"/>
                    </a:solidFill>
                  </a:tcPr>
                </a:tc>
                <a:tc>
                  <a:txBody>
                    <a:bodyPr/>
                    <a:lstStyle/>
                    <a:p>
                      <a:pPr indent="0" lvl="0" marL="0" rtl="0" algn="ctr">
                        <a:spcBef>
                          <a:spcPts val="0"/>
                        </a:spcBef>
                        <a:spcAft>
                          <a:spcPts val="0"/>
                        </a:spcAft>
                        <a:buNone/>
                      </a:pPr>
                      <a:r>
                        <a:t/>
                      </a:r>
                      <a:endParaRPr sz="1200"/>
                    </a:p>
                  </a:txBody>
                  <a:tcPr marT="45700" marB="45700" marR="45700" marL="45700" anchor="ctr"/>
                </a:tc>
              </a:tr>
              <a:tr h="328075">
                <a:tc>
                  <a:txBody>
                    <a:bodyPr/>
                    <a:lstStyle/>
                    <a:p>
                      <a:pPr indent="0" lvl="0" marL="0" rtl="0" algn="ctr">
                        <a:spcBef>
                          <a:spcPts val="0"/>
                        </a:spcBef>
                        <a:spcAft>
                          <a:spcPts val="0"/>
                        </a:spcAft>
                        <a:buNone/>
                      </a:pPr>
                      <a:r>
                        <a:rPr lang="en" sz="1200"/>
                        <a:t>VIPER</a:t>
                      </a:r>
                      <a:endParaRPr sz="1200"/>
                    </a:p>
                  </a:txBody>
                  <a:tcPr marT="45700" marB="45700" marR="45700" marL="45700" anchor="ctr"/>
                </a:tc>
                <a:tc>
                  <a:txBody>
                    <a:bodyPr/>
                    <a:lstStyle/>
                    <a:p>
                      <a:pPr indent="0" lvl="0" marL="0" rtl="0" algn="ctr">
                        <a:spcBef>
                          <a:spcPts val="0"/>
                        </a:spcBef>
                        <a:spcAft>
                          <a:spcPts val="0"/>
                        </a:spcAft>
                        <a:buNone/>
                      </a:pPr>
                      <a:r>
                        <a:rPr lang="en" sz="1200"/>
                        <a:t>0.25</a:t>
                      </a:r>
                      <a:endParaRPr sz="1200"/>
                    </a:p>
                  </a:txBody>
                  <a:tcPr marT="45700" marB="45700" marR="45700" marL="45700" anchor="ctr">
                    <a:solidFill>
                      <a:srgbClr val="D9EAD3"/>
                    </a:solidFill>
                  </a:tcPr>
                </a:tc>
                <a:tc>
                  <a:txBody>
                    <a:bodyPr/>
                    <a:lstStyle/>
                    <a:p>
                      <a:pPr indent="0" lvl="0" marL="0" rtl="0" algn="ctr">
                        <a:spcBef>
                          <a:spcPts val="0"/>
                        </a:spcBef>
                        <a:spcAft>
                          <a:spcPts val="0"/>
                        </a:spcAft>
                        <a:buNone/>
                      </a:pPr>
                      <a:r>
                        <a:t/>
                      </a:r>
                      <a:endParaRPr sz="1200"/>
                    </a:p>
                  </a:txBody>
                  <a:tcPr marT="45700" marB="45700" marR="45700" marL="45700" anchor="ctr"/>
                </a:tc>
                <a:tc>
                  <a:txBody>
                    <a:bodyPr/>
                    <a:lstStyle/>
                    <a:p>
                      <a:pPr indent="0" lvl="0" marL="0" rtl="0" algn="ctr">
                        <a:spcBef>
                          <a:spcPts val="0"/>
                        </a:spcBef>
                        <a:spcAft>
                          <a:spcPts val="0"/>
                        </a:spcAft>
                        <a:buNone/>
                      </a:pPr>
                      <a:r>
                        <a:rPr lang="en" sz="1200"/>
                        <a:t>0.39</a:t>
                      </a:r>
                      <a:endParaRPr sz="1200"/>
                    </a:p>
                  </a:txBody>
                  <a:tcPr marT="45700" marB="45700" marR="45700" marL="45700" anchor="ctr">
                    <a:solidFill>
                      <a:srgbClr val="D9EAD3"/>
                    </a:solidFill>
                  </a:tcPr>
                </a:tc>
              </a:tr>
              <a:tr h="328075">
                <a:tc>
                  <a:txBody>
                    <a:bodyPr/>
                    <a:lstStyle/>
                    <a:p>
                      <a:pPr indent="0" lvl="0" marL="0" rtl="0" algn="ctr">
                        <a:spcBef>
                          <a:spcPts val="0"/>
                        </a:spcBef>
                        <a:spcAft>
                          <a:spcPts val="0"/>
                        </a:spcAft>
                        <a:buNone/>
                      </a:pPr>
                      <a:r>
                        <a:rPr lang="en" sz="1200"/>
                        <a:t>MAGIC</a:t>
                      </a:r>
                      <a:endParaRPr sz="1200"/>
                    </a:p>
                  </a:txBody>
                  <a:tcPr marT="45700" marB="45700" marR="45700" marL="45700" anchor="ctr"/>
                </a:tc>
                <a:tc>
                  <a:txBody>
                    <a:bodyPr/>
                    <a:lstStyle/>
                    <a:p>
                      <a:pPr indent="0" lvl="0" marL="0" rtl="0" algn="ctr">
                        <a:spcBef>
                          <a:spcPts val="0"/>
                        </a:spcBef>
                        <a:spcAft>
                          <a:spcPts val="0"/>
                        </a:spcAft>
                        <a:buNone/>
                      </a:pPr>
                      <a:r>
                        <a:rPr lang="en" sz="1200"/>
                        <a:t>0.22</a:t>
                      </a:r>
                      <a:endParaRPr sz="1200"/>
                    </a:p>
                  </a:txBody>
                  <a:tcPr marT="45700" marB="45700" marR="45700" marL="45700" anchor="ctr">
                    <a:solidFill>
                      <a:srgbClr val="FFF2CC"/>
                    </a:solidFill>
                  </a:tcPr>
                </a:tc>
                <a:tc>
                  <a:txBody>
                    <a:bodyPr/>
                    <a:lstStyle/>
                    <a:p>
                      <a:pPr indent="0" lvl="0" marL="0" rtl="0" algn="ctr">
                        <a:spcBef>
                          <a:spcPts val="0"/>
                        </a:spcBef>
                        <a:spcAft>
                          <a:spcPts val="0"/>
                        </a:spcAft>
                        <a:buNone/>
                      </a:pPr>
                      <a:r>
                        <a:t/>
                      </a:r>
                      <a:endParaRPr sz="1200"/>
                    </a:p>
                  </a:txBody>
                  <a:tcPr marT="45700" marB="45700" marR="45700" marL="45700" anchor="ctr"/>
                </a:tc>
                <a:tc>
                  <a:txBody>
                    <a:bodyPr/>
                    <a:lstStyle/>
                    <a:p>
                      <a:pPr indent="0" lvl="0" marL="0" rtl="0" algn="ctr">
                        <a:spcBef>
                          <a:spcPts val="0"/>
                        </a:spcBef>
                        <a:spcAft>
                          <a:spcPts val="0"/>
                        </a:spcAft>
                        <a:buNone/>
                      </a:pPr>
                      <a:r>
                        <a:t/>
                      </a:r>
                      <a:endParaRPr sz="1200"/>
                    </a:p>
                  </a:txBody>
                  <a:tcPr marT="45700" marB="45700" marR="45700" marL="45700" anchor="ctr"/>
                </a:tc>
              </a:tr>
              <a:tr h="328075">
                <a:tc>
                  <a:txBody>
                    <a:bodyPr/>
                    <a:lstStyle/>
                    <a:p>
                      <a:pPr indent="0" lvl="0" marL="0" rtl="0" algn="ctr">
                        <a:spcBef>
                          <a:spcPts val="0"/>
                        </a:spcBef>
                        <a:spcAft>
                          <a:spcPts val="0"/>
                        </a:spcAft>
                        <a:buNone/>
                      </a:pPr>
                      <a:r>
                        <a:rPr lang="en" sz="1200"/>
                        <a:t>MAGIC + spatial smoothing</a:t>
                      </a:r>
                      <a:endParaRPr sz="1200"/>
                    </a:p>
                  </a:txBody>
                  <a:tcPr marT="45700" marB="45700" marR="45700" marL="45700" anchor="ctr"/>
                </a:tc>
                <a:tc>
                  <a:txBody>
                    <a:bodyPr/>
                    <a:lstStyle/>
                    <a:p>
                      <a:pPr indent="0" lvl="0" marL="0" rtl="0" algn="ctr">
                        <a:spcBef>
                          <a:spcPts val="0"/>
                        </a:spcBef>
                        <a:spcAft>
                          <a:spcPts val="0"/>
                        </a:spcAft>
                        <a:buNone/>
                      </a:pPr>
                      <a:r>
                        <a:rPr lang="en" sz="1200"/>
                        <a:t>0.37</a:t>
                      </a:r>
                      <a:endParaRPr sz="1200"/>
                    </a:p>
                  </a:txBody>
                  <a:tcPr marT="45700" marB="45700" marR="45700" marL="45700" anchor="ctr">
                    <a:solidFill>
                      <a:srgbClr val="D9EAD3"/>
                    </a:solidFill>
                  </a:tcPr>
                </a:tc>
                <a:tc>
                  <a:txBody>
                    <a:bodyPr/>
                    <a:lstStyle/>
                    <a:p>
                      <a:pPr indent="0" lvl="0" marL="0" rtl="0" algn="ctr">
                        <a:spcBef>
                          <a:spcPts val="0"/>
                        </a:spcBef>
                        <a:spcAft>
                          <a:spcPts val="0"/>
                        </a:spcAft>
                        <a:buNone/>
                      </a:pPr>
                      <a:r>
                        <a:t/>
                      </a:r>
                      <a:endParaRPr sz="1200"/>
                    </a:p>
                  </a:txBody>
                  <a:tcPr marT="45700" marB="45700" marR="45700" marL="45700" anchor="ctr"/>
                </a:tc>
                <a:tc>
                  <a:txBody>
                    <a:bodyPr/>
                    <a:lstStyle/>
                    <a:p>
                      <a:pPr indent="0" lvl="0" marL="0" rtl="0" algn="ctr">
                        <a:spcBef>
                          <a:spcPts val="0"/>
                        </a:spcBef>
                        <a:spcAft>
                          <a:spcPts val="0"/>
                        </a:spcAft>
                        <a:buNone/>
                      </a:pPr>
                      <a:r>
                        <a:t/>
                      </a:r>
                      <a:endParaRPr sz="1200"/>
                    </a:p>
                  </a:txBody>
                  <a:tcPr marT="45700" marB="45700" marR="45700" marL="45700" anchor="ctr"/>
                </a:tc>
              </a:tr>
            </a:tbl>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6"/>
          <p:cNvSpPr txBox="1"/>
          <p:nvPr>
            <p:ph type="title"/>
          </p:nvPr>
        </p:nvSpPr>
        <p:spPr>
          <a:xfrm>
            <a:off x="311700" y="1327850"/>
            <a:ext cx="8520600" cy="24879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sz="6000"/>
              <a:t>Basic Methods</a:t>
            </a:r>
            <a:endParaRPr sz="6000"/>
          </a:p>
          <a:p>
            <a:pPr indent="0" lvl="0" marL="0" rtl="0" algn="ctr">
              <a:spcBef>
                <a:spcPts val="0"/>
              </a:spcBef>
              <a:spcAft>
                <a:spcPts val="0"/>
              </a:spcAft>
              <a:buNone/>
            </a:pPr>
            <a:r>
              <a:rPr i="1" lang="en" sz="2400">
                <a:solidFill>
                  <a:schemeClr val="dk2"/>
                </a:solidFill>
              </a:rPr>
              <a:t>(or, what if we only paid attention to one lecture?)</a:t>
            </a:r>
            <a:endParaRPr i="1" sz="2400">
              <a:solidFill>
                <a:schemeClr val="dk2"/>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sp>
        <p:nvSpPr>
          <p:cNvPr id="77" name="Google Shape;77;p1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10000"/>
          </a:bodyPr>
          <a:lstStyle/>
          <a:p>
            <a:pPr indent="-368300" lvl="0" marL="457200" rtl="0" algn="l">
              <a:spcBef>
                <a:spcPts val="0"/>
              </a:spcBef>
              <a:spcAft>
                <a:spcPts val="0"/>
              </a:spcAft>
              <a:buSzPts val="2200"/>
              <a:buChar char="-"/>
            </a:pPr>
            <a:r>
              <a:rPr lang="en" sz="2200"/>
              <a:t>normalization</a:t>
            </a:r>
            <a:endParaRPr sz="2200"/>
          </a:p>
          <a:p>
            <a:pPr indent="-368300" lvl="1" marL="914400" rtl="0" algn="l">
              <a:spcBef>
                <a:spcPts val="0"/>
              </a:spcBef>
              <a:spcAft>
                <a:spcPts val="0"/>
              </a:spcAft>
              <a:buSzPts val="2200"/>
              <a:buChar char="-"/>
            </a:pPr>
            <a:r>
              <a:rPr lang="en" sz="2200"/>
              <a:t>normalize the counts (each cell has same number of transcripts)</a:t>
            </a:r>
            <a:endParaRPr sz="2200"/>
          </a:p>
          <a:p>
            <a:pPr indent="-368300" lvl="1" marL="914400" rtl="0" algn="l">
              <a:spcBef>
                <a:spcPts val="0"/>
              </a:spcBef>
              <a:spcAft>
                <a:spcPts val="0"/>
              </a:spcAft>
              <a:buSzPts val="2200"/>
              <a:buChar char="-"/>
            </a:pPr>
            <a:r>
              <a:rPr lang="en" sz="2200"/>
              <a:t>log-normalize the counts (make distribution more Gaussian)</a:t>
            </a:r>
            <a:endParaRPr sz="2200"/>
          </a:p>
          <a:p>
            <a:pPr indent="-368300" lvl="1" marL="914400" rtl="0" algn="l">
              <a:spcBef>
                <a:spcPts val="0"/>
              </a:spcBef>
              <a:spcAft>
                <a:spcPts val="0"/>
              </a:spcAft>
              <a:buSzPts val="2200"/>
              <a:buChar char="-"/>
            </a:pPr>
            <a:r>
              <a:rPr i="1" lang="en" sz="2200"/>
              <a:t>z</a:t>
            </a:r>
            <a:r>
              <a:rPr lang="en" sz="2200"/>
              <a:t>-score normalize location data</a:t>
            </a:r>
            <a:endParaRPr sz="2200"/>
          </a:p>
          <a:p>
            <a:pPr indent="-368300" lvl="0" marL="457200" rtl="0" algn="l">
              <a:spcBef>
                <a:spcPts val="0"/>
              </a:spcBef>
              <a:spcAft>
                <a:spcPts val="0"/>
              </a:spcAft>
              <a:buSzPts val="2200"/>
              <a:buChar char="-"/>
            </a:pPr>
            <a:r>
              <a:rPr i="1" lang="en" sz="2200"/>
              <a:t>k</a:t>
            </a:r>
            <a:r>
              <a:rPr lang="en" sz="2200"/>
              <a:t>-means clustering</a:t>
            </a:r>
            <a:endParaRPr sz="2200"/>
          </a:p>
          <a:p>
            <a:pPr indent="-368300" lvl="0" marL="457200" rtl="0" algn="l">
              <a:spcBef>
                <a:spcPts val="0"/>
              </a:spcBef>
              <a:spcAft>
                <a:spcPts val="0"/>
              </a:spcAft>
              <a:buSzPts val="2200"/>
              <a:buChar char="-"/>
            </a:pPr>
            <a:r>
              <a:rPr lang="en" sz="2200"/>
              <a:t>hierarchical clustering</a:t>
            </a:r>
            <a:endParaRPr sz="2200"/>
          </a:p>
          <a:p>
            <a:pPr indent="-368300" lvl="1" marL="914400" rtl="0" algn="l">
              <a:spcBef>
                <a:spcPts val="0"/>
              </a:spcBef>
              <a:spcAft>
                <a:spcPts val="0"/>
              </a:spcAft>
              <a:buSzPts val="2200"/>
              <a:buChar char="-"/>
            </a:pPr>
            <a:r>
              <a:rPr lang="en" sz="2200"/>
              <a:t>AgglomerativeClustering</a:t>
            </a:r>
            <a:endParaRPr sz="2200"/>
          </a:p>
          <a:p>
            <a:pPr indent="-368300" lvl="0" marL="457200" rtl="0" algn="l">
              <a:spcBef>
                <a:spcPts val="0"/>
              </a:spcBef>
              <a:spcAft>
                <a:spcPts val="0"/>
              </a:spcAft>
              <a:buSzPts val="2200"/>
              <a:buChar char="-"/>
            </a:pPr>
            <a:r>
              <a:rPr lang="en" sz="2200"/>
              <a:t>Gaussian mixture models</a:t>
            </a:r>
            <a:endParaRPr sz="2200"/>
          </a:p>
        </p:txBody>
      </p:sp>
      <p:sp>
        <p:nvSpPr>
          <p:cNvPr id="78" name="Google Shape;78;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Basic Methods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sp>
        <p:nvSpPr>
          <p:cNvPr id="83" name="Google Shape;83;p18"/>
          <p:cNvSpPr txBox="1"/>
          <p:nvPr>
            <p:ph idx="1" type="body"/>
          </p:nvPr>
        </p:nvSpPr>
        <p:spPr>
          <a:xfrm>
            <a:off x="311700" y="4426850"/>
            <a:ext cx="8520600" cy="5187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rPr lang="en" sz="2200"/>
              <a:t>ARI = 0.18</a:t>
            </a:r>
            <a:endParaRPr sz="2200"/>
          </a:p>
        </p:txBody>
      </p:sp>
      <p:sp>
        <p:nvSpPr>
          <p:cNvPr id="84" name="Google Shape;84;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Basic Methods: </a:t>
            </a:r>
            <a:r>
              <a:rPr i="1" lang="en"/>
              <a:t>k</a:t>
            </a:r>
            <a:r>
              <a:rPr lang="en"/>
              <a:t>-means Clustering</a:t>
            </a:r>
            <a:endParaRPr/>
          </a:p>
        </p:txBody>
      </p:sp>
      <p:pic>
        <p:nvPicPr>
          <p:cNvPr id="85" name="Google Shape;85;p18"/>
          <p:cNvPicPr preferRelativeResize="0"/>
          <p:nvPr/>
        </p:nvPicPr>
        <p:blipFill>
          <a:blip r:embed="rId3">
            <a:alphaModFix/>
          </a:blip>
          <a:stretch>
            <a:fillRect/>
          </a:stretch>
        </p:blipFill>
        <p:spPr>
          <a:xfrm>
            <a:off x="4394210" y="1017725"/>
            <a:ext cx="3864979" cy="3316150"/>
          </a:xfrm>
          <a:prstGeom prst="rect">
            <a:avLst/>
          </a:prstGeom>
          <a:noFill/>
          <a:ln>
            <a:noFill/>
          </a:ln>
        </p:spPr>
      </p:pic>
      <p:pic>
        <p:nvPicPr>
          <p:cNvPr id="86" name="Google Shape;86;p18"/>
          <p:cNvPicPr preferRelativeResize="0"/>
          <p:nvPr/>
        </p:nvPicPr>
        <p:blipFill>
          <a:blip r:embed="rId4">
            <a:alphaModFix/>
          </a:blip>
          <a:stretch>
            <a:fillRect/>
          </a:stretch>
        </p:blipFill>
        <p:spPr>
          <a:xfrm>
            <a:off x="884814" y="1017725"/>
            <a:ext cx="3509398" cy="33161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9"/>
          <p:cNvSpPr txBox="1"/>
          <p:nvPr>
            <p:ph idx="1" type="body"/>
          </p:nvPr>
        </p:nvSpPr>
        <p:spPr>
          <a:xfrm>
            <a:off x="311700" y="4426850"/>
            <a:ext cx="8520600" cy="5187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rPr lang="en" sz="2200"/>
              <a:t>ARI = 0.18</a:t>
            </a:r>
            <a:endParaRPr sz="2200"/>
          </a:p>
        </p:txBody>
      </p:sp>
      <p:sp>
        <p:nvSpPr>
          <p:cNvPr id="92" name="Google Shape;92;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Basic Methods: Hierarchical Clustering</a:t>
            </a:r>
            <a:endParaRPr/>
          </a:p>
        </p:txBody>
      </p:sp>
      <p:pic>
        <p:nvPicPr>
          <p:cNvPr id="93" name="Google Shape;93;p19"/>
          <p:cNvPicPr preferRelativeResize="0"/>
          <p:nvPr/>
        </p:nvPicPr>
        <p:blipFill>
          <a:blip r:embed="rId3">
            <a:alphaModFix/>
          </a:blip>
          <a:stretch>
            <a:fillRect/>
          </a:stretch>
        </p:blipFill>
        <p:spPr>
          <a:xfrm>
            <a:off x="4394210" y="1017725"/>
            <a:ext cx="3864979" cy="3316150"/>
          </a:xfrm>
          <a:prstGeom prst="rect">
            <a:avLst/>
          </a:prstGeom>
          <a:noFill/>
          <a:ln>
            <a:noFill/>
          </a:ln>
        </p:spPr>
      </p:pic>
      <p:pic>
        <p:nvPicPr>
          <p:cNvPr id="94" name="Google Shape;94;p19"/>
          <p:cNvPicPr preferRelativeResize="0"/>
          <p:nvPr/>
        </p:nvPicPr>
        <p:blipFill>
          <a:blip r:embed="rId4">
            <a:alphaModFix/>
          </a:blip>
          <a:stretch>
            <a:fillRect/>
          </a:stretch>
        </p:blipFill>
        <p:spPr>
          <a:xfrm>
            <a:off x="884814" y="1017725"/>
            <a:ext cx="3509398" cy="33161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t>Basic Methods: Gaussian Mixture Model (GMM - Mclust)</a:t>
            </a:r>
            <a:endParaRPr/>
          </a:p>
        </p:txBody>
      </p:sp>
      <p:sp>
        <p:nvSpPr>
          <p:cNvPr id="100" name="Google Shape;100;p20"/>
          <p:cNvSpPr txBox="1"/>
          <p:nvPr>
            <p:ph idx="1" type="body"/>
          </p:nvPr>
        </p:nvSpPr>
        <p:spPr>
          <a:xfrm>
            <a:off x="311700" y="4426850"/>
            <a:ext cx="8520600" cy="5187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rPr lang="en" sz="2200"/>
              <a:t>ARI = 0.22</a:t>
            </a:r>
            <a:endParaRPr sz="2200"/>
          </a:p>
        </p:txBody>
      </p:sp>
      <p:pic>
        <p:nvPicPr>
          <p:cNvPr id="101" name="Google Shape;101;p20"/>
          <p:cNvPicPr preferRelativeResize="0"/>
          <p:nvPr/>
        </p:nvPicPr>
        <p:blipFill>
          <a:blip r:embed="rId3">
            <a:alphaModFix/>
          </a:blip>
          <a:stretch>
            <a:fillRect/>
          </a:stretch>
        </p:blipFill>
        <p:spPr>
          <a:xfrm>
            <a:off x="1207550" y="1164800"/>
            <a:ext cx="6728898" cy="326205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2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10000"/>
          </a:bodyPr>
          <a:lstStyle/>
          <a:p>
            <a:pPr indent="-368300" lvl="0" marL="457200" rtl="0" algn="l">
              <a:spcBef>
                <a:spcPts val="0"/>
              </a:spcBef>
              <a:spcAft>
                <a:spcPts val="0"/>
              </a:spcAft>
              <a:buSzPts val="2200"/>
              <a:buChar char="-"/>
            </a:pPr>
            <a:r>
              <a:rPr lang="en" sz="2200"/>
              <a:t>by themselves, </a:t>
            </a:r>
            <a:r>
              <a:rPr i="1" lang="en" sz="2200"/>
              <a:t>k</a:t>
            </a:r>
            <a:r>
              <a:rPr lang="en" sz="2200"/>
              <a:t>-means, GMM, and hierarchical clustering are not so good</a:t>
            </a:r>
            <a:endParaRPr sz="2200"/>
          </a:p>
          <a:p>
            <a:pPr indent="-368300" lvl="0" marL="457200" rtl="0" algn="l">
              <a:spcBef>
                <a:spcPts val="0"/>
              </a:spcBef>
              <a:spcAft>
                <a:spcPts val="0"/>
              </a:spcAft>
              <a:buSzPts val="2200"/>
              <a:buChar char="-"/>
            </a:pPr>
            <a:r>
              <a:rPr lang="en" sz="2200"/>
              <a:t>Euclidean distances are not meaningful in high dimensions</a:t>
            </a:r>
            <a:endParaRPr sz="2200"/>
          </a:p>
          <a:p>
            <a:pPr indent="-368300" lvl="0" marL="457200" rtl="0" algn="l">
              <a:spcBef>
                <a:spcPts val="0"/>
              </a:spcBef>
              <a:spcAft>
                <a:spcPts val="0"/>
              </a:spcAft>
              <a:buSzPts val="2200"/>
              <a:buChar char="-"/>
            </a:pPr>
            <a:r>
              <a:rPr lang="en" sz="2200"/>
              <a:t>dimensionality reduction: capture most variance with fewer variables</a:t>
            </a:r>
            <a:endParaRPr sz="2200"/>
          </a:p>
          <a:p>
            <a:pPr indent="-368300" lvl="1" marL="914400" rtl="0" algn="l">
              <a:spcBef>
                <a:spcPts val="0"/>
              </a:spcBef>
              <a:spcAft>
                <a:spcPts val="0"/>
              </a:spcAft>
              <a:buSzPts val="2200"/>
              <a:buChar char="-"/>
            </a:pPr>
            <a:r>
              <a:rPr lang="en" sz="2200"/>
              <a:t>PCA</a:t>
            </a:r>
            <a:endParaRPr sz="2200"/>
          </a:p>
          <a:p>
            <a:pPr indent="-368300" lvl="1" marL="914400" rtl="0" algn="l">
              <a:spcBef>
                <a:spcPts val="0"/>
              </a:spcBef>
              <a:spcAft>
                <a:spcPts val="0"/>
              </a:spcAft>
              <a:buSzPts val="2200"/>
              <a:buChar char="-"/>
            </a:pPr>
            <a:r>
              <a:rPr lang="en" sz="2200"/>
              <a:t>t-SNE</a:t>
            </a:r>
            <a:endParaRPr sz="2200"/>
          </a:p>
          <a:p>
            <a:pPr indent="-368300" lvl="1" marL="914400" rtl="0" algn="l">
              <a:spcBef>
                <a:spcPts val="0"/>
              </a:spcBef>
              <a:spcAft>
                <a:spcPts val="0"/>
              </a:spcAft>
              <a:buSzPts val="2200"/>
              <a:buChar char="-"/>
            </a:pPr>
            <a:r>
              <a:rPr lang="en" sz="2200"/>
              <a:t>UMAP</a:t>
            </a:r>
            <a:endParaRPr sz="2200"/>
          </a:p>
          <a:p>
            <a:pPr indent="-368300" lvl="1" marL="914400" rtl="0" algn="l">
              <a:spcBef>
                <a:spcPts val="0"/>
              </a:spcBef>
              <a:spcAft>
                <a:spcPts val="0"/>
              </a:spcAft>
              <a:buSzPts val="2200"/>
              <a:buChar char="-"/>
            </a:pPr>
            <a:r>
              <a:rPr lang="en" sz="2200"/>
              <a:t>Isomap</a:t>
            </a:r>
            <a:endParaRPr sz="2200"/>
          </a:p>
        </p:txBody>
      </p:sp>
      <p:sp>
        <p:nvSpPr>
          <p:cNvPr id="107" name="Google Shape;107;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Basic Methods: Dimensionality Reduction</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